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107950"/>
            <a:ext cx="9101138" cy="6489700"/>
            <a:chOff x="0" y="68"/>
            <a:chExt cx="5733" cy="4088"/>
          </a:xfrm>
        </p:grpSpPr>
        <p:sp>
          <p:nvSpPr>
            <p:cNvPr id="22531" name="Line 3"/>
            <p:cNvSpPr>
              <a:spLocks noChangeShapeType="1"/>
            </p:cNvSpPr>
            <p:nvPr/>
          </p:nvSpPr>
          <p:spPr bwMode="hidden">
            <a:xfrm rot="-5400000">
              <a:off x="195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32" name="Line 4"/>
            <p:cNvSpPr>
              <a:spLocks noChangeShapeType="1"/>
            </p:cNvSpPr>
            <p:nvPr/>
          </p:nvSpPr>
          <p:spPr bwMode="hidden">
            <a:xfrm rot="-5400000">
              <a:off x="195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33" name="Line 5"/>
            <p:cNvSpPr>
              <a:spLocks noChangeShapeType="1"/>
            </p:cNvSpPr>
            <p:nvPr/>
          </p:nvSpPr>
          <p:spPr bwMode="hidden">
            <a:xfrm rot="-5400000">
              <a:off x="195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34" name="Line 6"/>
            <p:cNvSpPr>
              <a:spLocks noChangeShapeType="1"/>
            </p:cNvSpPr>
            <p:nvPr/>
          </p:nvSpPr>
          <p:spPr bwMode="hidden">
            <a:xfrm rot="-5400000">
              <a:off x="195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35" name="Line 7"/>
            <p:cNvSpPr>
              <a:spLocks noChangeShapeType="1"/>
            </p:cNvSpPr>
            <p:nvPr/>
          </p:nvSpPr>
          <p:spPr bwMode="hidden">
            <a:xfrm rot="-5400000">
              <a:off x="195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36" name="Line 8"/>
            <p:cNvSpPr>
              <a:spLocks noChangeShapeType="1"/>
            </p:cNvSpPr>
            <p:nvPr/>
          </p:nvSpPr>
          <p:spPr bwMode="hidden">
            <a:xfrm rot="-5400000">
              <a:off x="195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37" name="Line 9"/>
            <p:cNvSpPr>
              <a:spLocks noChangeShapeType="1"/>
            </p:cNvSpPr>
            <p:nvPr/>
          </p:nvSpPr>
          <p:spPr bwMode="hidden">
            <a:xfrm rot="-5400000">
              <a:off x="195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38" name="Line 10"/>
            <p:cNvSpPr>
              <a:spLocks noChangeShapeType="1"/>
            </p:cNvSpPr>
            <p:nvPr/>
          </p:nvSpPr>
          <p:spPr bwMode="hidden">
            <a:xfrm rot="-5400000">
              <a:off x="195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39" name="Line 11"/>
            <p:cNvSpPr>
              <a:spLocks noChangeShapeType="1"/>
            </p:cNvSpPr>
            <p:nvPr/>
          </p:nvSpPr>
          <p:spPr bwMode="hidden">
            <a:xfrm>
              <a:off x="483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40" name="Line 12"/>
            <p:cNvSpPr>
              <a:spLocks noChangeShapeType="1"/>
            </p:cNvSpPr>
            <p:nvPr/>
          </p:nvSpPr>
          <p:spPr bwMode="hidden">
            <a:xfrm>
              <a:off x="984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41" name="Line 13"/>
            <p:cNvSpPr>
              <a:spLocks noChangeShapeType="1"/>
            </p:cNvSpPr>
            <p:nvPr/>
          </p:nvSpPr>
          <p:spPr bwMode="hidden">
            <a:xfrm>
              <a:off x="984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42" name="Line 14"/>
            <p:cNvSpPr>
              <a:spLocks noChangeShapeType="1"/>
            </p:cNvSpPr>
            <p:nvPr/>
          </p:nvSpPr>
          <p:spPr bwMode="hidden">
            <a:xfrm>
              <a:off x="483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43" name="Line 15"/>
            <p:cNvSpPr>
              <a:spLocks noChangeShapeType="1"/>
            </p:cNvSpPr>
            <p:nvPr/>
          </p:nvSpPr>
          <p:spPr bwMode="hidden">
            <a:xfrm rot="-5400000">
              <a:off x="734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44" name="Line 16"/>
            <p:cNvSpPr>
              <a:spLocks noChangeShapeType="1"/>
            </p:cNvSpPr>
            <p:nvPr/>
          </p:nvSpPr>
          <p:spPr bwMode="hidden">
            <a:xfrm rot="-5400000">
              <a:off x="1263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45" name="Line 17"/>
            <p:cNvSpPr>
              <a:spLocks noChangeShapeType="1"/>
            </p:cNvSpPr>
            <p:nvPr/>
          </p:nvSpPr>
          <p:spPr bwMode="hidden">
            <a:xfrm rot="-5400000">
              <a:off x="1263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46" name="Line 18"/>
            <p:cNvSpPr>
              <a:spLocks noChangeShapeType="1"/>
            </p:cNvSpPr>
            <p:nvPr/>
          </p:nvSpPr>
          <p:spPr bwMode="hidden">
            <a:xfrm rot="-5400000">
              <a:off x="734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47" name="Line 19"/>
            <p:cNvSpPr>
              <a:spLocks noChangeShapeType="1"/>
            </p:cNvSpPr>
            <p:nvPr/>
          </p:nvSpPr>
          <p:spPr bwMode="hidden">
            <a:xfrm>
              <a:off x="483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48" name="Line 20"/>
            <p:cNvSpPr>
              <a:spLocks noChangeShapeType="1"/>
            </p:cNvSpPr>
            <p:nvPr/>
          </p:nvSpPr>
          <p:spPr bwMode="hidden">
            <a:xfrm>
              <a:off x="984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49" name="Line 21"/>
            <p:cNvSpPr>
              <a:spLocks noChangeShapeType="1"/>
            </p:cNvSpPr>
            <p:nvPr/>
          </p:nvSpPr>
          <p:spPr bwMode="hidden">
            <a:xfrm>
              <a:off x="984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50" name="Line 22"/>
            <p:cNvSpPr>
              <a:spLocks noChangeShapeType="1"/>
            </p:cNvSpPr>
            <p:nvPr/>
          </p:nvSpPr>
          <p:spPr bwMode="hidden">
            <a:xfrm>
              <a:off x="483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51" name="Line 23"/>
            <p:cNvSpPr>
              <a:spLocks noChangeShapeType="1"/>
            </p:cNvSpPr>
            <p:nvPr/>
          </p:nvSpPr>
          <p:spPr bwMode="hidden">
            <a:xfrm rot="-5400000">
              <a:off x="734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52" name="Line 24"/>
            <p:cNvSpPr>
              <a:spLocks noChangeShapeType="1"/>
            </p:cNvSpPr>
            <p:nvPr/>
          </p:nvSpPr>
          <p:spPr bwMode="hidden">
            <a:xfrm rot="-5400000">
              <a:off x="1263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53" name="Line 25"/>
            <p:cNvSpPr>
              <a:spLocks noChangeShapeType="1"/>
            </p:cNvSpPr>
            <p:nvPr/>
          </p:nvSpPr>
          <p:spPr bwMode="hidden">
            <a:xfrm rot="-5400000">
              <a:off x="1263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54" name="Line 26"/>
            <p:cNvSpPr>
              <a:spLocks noChangeShapeType="1"/>
            </p:cNvSpPr>
            <p:nvPr/>
          </p:nvSpPr>
          <p:spPr bwMode="hidden">
            <a:xfrm rot="-5400000">
              <a:off x="734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55" name="Line 27"/>
            <p:cNvSpPr>
              <a:spLocks noChangeShapeType="1"/>
            </p:cNvSpPr>
            <p:nvPr/>
          </p:nvSpPr>
          <p:spPr bwMode="hidden">
            <a:xfrm>
              <a:off x="483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56" name="Line 28"/>
            <p:cNvSpPr>
              <a:spLocks noChangeShapeType="1"/>
            </p:cNvSpPr>
            <p:nvPr/>
          </p:nvSpPr>
          <p:spPr bwMode="hidden">
            <a:xfrm>
              <a:off x="984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57" name="Line 29"/>
            <p:cNvSpPr>
              <a:spLocks noChangeShapeType="1"/>
            </p:cNvSpPr>
            <p:nvPr/>
          </p:nvSpPr>
          <p:spPr bwMode="hidden">
            <a:xfrm>
              <a:off x="984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58" name="Line 30"/>
            <p:cNvSpPr>
              <a:spLocks noChangeShapeType="1"/>
            </p:cNvSpPr>
            <p:nvPr/>
          </p:nvSpPr>
          <p:spPr bwMode="hidden">
            <a:xfrm>
              <a:off x="483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59" name="Line 31"/>
            <p:cNvSpPr>
              <a:spLocks noChangeShapeType="1"/>
            </p:cNvSpPr>
            <p:nvPr/>
          </p:nvSpPr>
          <p:spPr bwMode="hidden">
            <a:xfrm rot="-5400000">
              <a:off x="734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60" name="Line 32"/>
            <p:cNvSpPr>
              <a:spLocks noChangeShapeType="1"/>
            </p:cNvSpPr>
            <p:nvPr/>
          </p:nvSpPr>
          <p:spPr bwMode="hidden">
            <a:xfrm rot="-5400000">
              <a:off x="1263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61" name="Line 33"/>
            <p:cNvSpPr>
              <a:spLocks noChangeShapeType="1"/>
            </p:cNvSpPr>
            <p:nvPr/>
          </p:nvSpPr>
          <p:spPr bwMode="hidden">
            <a:xfrm rot="-5400000">
              <a:off x="1263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62" name="Line 34"/>
            <p:cNvSpPr>
              <a:spLocks noChangeShapeType="1"/>
            </p:cNvSpPr>
            <p:nvPr/>
          </p:nvSpPr>
          <p:spPr bwMode="hidden">
            <a:xfrm rot="-5400000">
              <a:off x="734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63" name="Line 35"/>
            <p:cNvSpPr>
              <a:spLocks noChangeShapeType="1"/>
            </p:cNvSpPr>
            <p:nvPr/>
          </p:nvSpPr>
          <p:spPr bwMode="hidden">
            <a:xfrm>
              <a:off x="483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64" name="Line 36"/>
            <p:cNvSpPr>
              <a:spLocks noChangeShapeType="1"/>
            </p:cNvSpPr>
            <p:nvPr/>
          </p:nvSpPr>
          <p:spPr bwMode="hidden">
            <a:xfrm>
              <a:off x="984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65" name="Line 37"/>
            <p:cNvSpPr>
              <a:spLocks noChangeShapeType="1"/>
            </p:cNvSpPr>
            <p:nvPr/>
          </p:nvSpPr>
          <p:spPr bwMode="hidden">
            <a:xfrm>
              <a:off x="984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66" name="Line 38"/>
            <p:cNvSpPr>
              <a:spLocks noChangeShapeType="1"/>
            </p:cNvSpPr>
            <p:nvPr/>
          </p:nvSpPr>
          <p:spPr bwMode="hidden">
            <a:xfrm>
              <a:off x="483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67" name="Line 39"/>
            <p:cNvSpPr>
              <a:spLocks noChangeShapeType="1"/>
            </p:cNvSpPr>
            <p:nvPr/>
          </p:nvSpPr>
          <p:spPr bwMode="hidden">
            <a:xfrm rot="-5400000">
              <a:off x="734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68" name="Line 40"/>
            <p:cNvSpPr>
              <a:spLocks noChangeShapeType="1"/>
            </p:cNvSpPr>
            <p:nvPr/>
          </p:nvSpPr>
          <p:spPr bwMode="hidden">
            <a:xfrm rot="-5400000">
              <a:off x="1263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69" name="Line 41"/>
            <p:cNvSpPr>
              <a:spLocks noChangeShapeType="1"/>
            </p:cNvSpPr>
            <p:nvPr/>
          </p:nvSpPr>
          <p:spPr bwMode="hidden">
            <a:xfrm rot="-5400000">
              <a:off x="1263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70" name="Line 42"/>
            <p:cNvSpPr>
              <a:spLocks noChangeShapeType="1"/>
            </p:cNvSpPr>
            <p:nvPr/>
          </p:nvSpPr>
          <p:spPr bwMode="hidden">
            <a:xfrm rot="-5400000">
              <a:off x="734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71" name="Line 43"/>
            <p:cNvSpPr>
              <a:spLocks noChangeShapeType="1"/>
            </p:cNvSpPr>
            <p:nvPr/>
          </p:nvSpPr>
          <p:spPr bwMode="hidden">
            <a:xfrm>
              <a:off x="1551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72" name="Line 44"/>
            <p:cNvSpPr>
              <a:spLocks noChangeShapeType="1"/>
            </p:cNvSpPr>
            <p:nvPr/>
          </p:nvSpPr>
          <p:spPr bwMode="hidden">
            <a:xfrm>
              <a:off x="2052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73" name="Line 45"/>
            <p:cNvSpPr>
              <a:spLocks noChangeShapeType="1"/>
            </p:cNvSpPr>
            <p:nvPr/>
          </p:nvSpPr>
          <p:spPr bwMode="hidden">
            <a:xfrm>
              <a:off x="2052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74" name="Line 46"/>
            <p:cNvSpPr>
              <a:spLocks noChangeShapeType="1"/>
            </p:cNvSpPr>
            <p:nvPr/>
          </p:nvSpPr>
          <p:spPr bwMode="hidden">
            <a:xfrm>
              <a:off x="1551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75" name="Line 47"/>
            <p:cNvSpPr>
              <a:spLocks noChangeShapeType="1"/>
            </p:cNvSpPr>
            <p:nvPr/>
          </p:nvSpPr>
          <p:spPr bwMode="hidden">
            <a:xfrm rot="-5400000">
              <a:off x="1802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76" name="Line 48"/>
            <p:cNvSpPr>
              <a:spLocks noChangeShapeType="1"/>
            </p:cNvSpPr>
            <p:nvPr/>
          </p:nvSpPr>
          <p:spPr bwMode="hidden">
            <a:xfrm rot="-5400000">
              <a:off x="2331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77" name="Line 49"/>
            <p:cNvSpPr>
              <a:spLocks noChangeShapeType="1"/>
            </p:cNvSpPr>
            <p:nvPr/>
          </p:nvSpPr>
          <p:spPr bwMode="hidden">
            <a:xfrm rot="-5400000">
              <a:off x="2331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78" name="Line 50"/>
            <p:cNvSpPr>
              <a:spLocks noChangeShapeType="1"/>
            </p:cNvSpPr>
            <p:nvPr/>
          </p:nvSpPr>
          <p:spPr bwMode="hidden">
            <a:xfrm rot="-5400000">
              <a:off x="1802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79" name="Line 51"/>
            <p:cNvSpPr>
              <a:spLocks noChangeShapeType="1"/>
            </p:cNvSpPr>
            <p:nvPr/>
          </p:nvSpPr>
          <p:spPr bwMode="hidden">
            <a:xfrm>
              <a:off x="1551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80" name="Line 52"/>
            <p:cNvSpPr>
              <a:spLocks noChangeShapeType="1"/>
            </p:cNvSpPr>
            <p:nvPr/>
          </p:nvSpPr>
          <p:spPr bwMode="hidden">
            <a:xfrm>
              <a:off x="2052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81" name="Line 53"/>
            <p:cNvSpPr>
              <a:spLocks noChangeShapeType="1"/>
            </p:cNvSpPr>
            <p:nvPr/>
          </p:nvSpPr>
          <p:spPr bwMode="hidden">
            <a:xfrm>
              <a:off x="2052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82" name="Line 54"/>
            <p:cNvSpPr>
              <a:spLocks noChangeShapeType="1"/>
            </p:cNvSpPr>
            <p:nvPr/>
          </p:nvSpPr>
          <p:spPr bwMode="hidden">
            <a:xfrm>
              <a:off x="1551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83" name="Line 55"/>
            <p:cNvSpPr>
              <a:spLocks noChangeShapeType="1"/>
            </p:cNvSpPr>
            <p:nvPr/>
          </p:nvSpPr>
          <p:spPr bwMode="hidden">
            <a:xfrm rot="-5400000">
              <a:off x="1802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84" name="Line 56"/>
            <p:cNvSpPr>
              <a:spLocks noChangeShapeType="1"/>
            </p:cNvSpPr>
            <p:nvPr/>
          </p:nvSpPr>
          <p:spPr bwMode="hidden">
            <a:xfrm rot="-5400000">
              <a:off x="2331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85" name="Line 57"/>
            <p:cNvSpPr>
              <a:spLocks noChangeShapeType="1"/>
            </p:cNvSpPr>
            <p:nvPr/>
          </p:nvSpPr>
          <p:spPr bwMode="hidden">
            <a:xfrm rot="-5400000">
              <a:off x="2331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86" name="Line 58"/>
            <p:cNvSpPr>
              <a:spLocks noChangeShapeType="1"/>
            </p:cNvSpPr>
            <p:nvPr/>
          </p:nvSpPr>
          <p:spPr bwMode="hidden">
            <a:xfrm rot="-5400000">
              <a:off x="1802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87" name="Line 59"/>
            <p:cNvSpPr>
              <a:spLocks noChangeShapeType="1"/>
            </p:cNvSpPr>
            <p:nvPr/>
          </p:nvSpPr>
          <p:spPr bwMode="hidden">
            <a:xfrm>
              <a:off x="1551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88" name="Line 60"/>
            <p:cNvSpPr>
              <a:spLocks noChangeShapeType="1"/>
            </p:cNvSpPr>
            <p:nvPr/>
          </p:nvSpPr>
          <p:spPr bwMode="hidden">
            <a:xfrm>
              <a:off x="2052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89" name="Line 61"/>
            <p:cNvSpPr>
              <a:spLocks noChangeShapeType="1"/>
            </p:cNvSpPr>
            <p:nvPr/>
          </p:nvSpPr>
          <p:spPr bwMode="hidden">
            <a:xfrm>
              <a:off x="2052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90" name="Line 62"/>
            <p:cNvSpPr>
              <a:spLocks noChangeShapeType="1"/>
            </p:cNvSpPr>
            <p:nvPr/>
          </p:nvSpPr>
          <p:spPr bwMode="hidden">
            <a:xfrm>
              <a:off x="1551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91" name="Line 63"/>
            <p:cNvSpPr>
              <a:spLocks noChangeShapeType="1"/>
            </p:cNvSpPr>
            <p:nvPr/>
          </p:nvSpPr>
          <p:spPr bwMode="hidden">
            <a:xfrm rot="-5400000">
              <a:off x="1802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92" name="Line 64"/>
            <p:cNvSpPr>
              <a:spLocks noChangeShapeType="1"/>
            </p:cNvSpPr>
            <p:nvPr/>
          </p:nvSpPr>
          <p:spPr bwMode="hidden">
            <a:xfrm rot="-5400000">
              <a:off x="2331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93" name="Line 65"/>
            <p:cNvSpPr>
              <a:spLocks noChangeShapeType="1"/>
            </p:cNvSpPr>
            <p:nvPr/>
          </p:nvSpPr>
          <p:spPr bwMode="hidden">
            <a:xfrm rot="-5400000">
              <a:off x="2331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94" name="Line 66"/>
            <p:cNvSpPr>
              <a:spLocks noChangeShapeType="1"/>
            </p:cNvSpPr>
            <p:nvPr/>
          </p:nvSpPr>
          <p:spPr bwMode="hidden">
            <a:xfrm rot="-5400000">
              <a:off x="1802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95" name="Line 67"/>
            <p:cNvSpPr>
              <a:spLocks noChangeShapeType="1"/>
            </p:cNvSpPr>
            <p:nvPr/>
          </p:nvSpPr>
          <p:spPr bwMode="hidden">
            <a:xfrm>
              <a:off x="1551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96" name="Line 68"/>
            <p:cNvSpPr>
              <a:spLocks noChangeShapeType="1"/>
            </p:cNvSpPr>
            <p:nvPr/>
          </p:nvSpPr>
          <p:spPr bwMode="hidden">
            <a:xfrm>
              <a:off x="2052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97" name="Line 69"/>
            <p:cNvSpPr>
              <a:spLocks noChangeShapeType="1"/>
            </p:cNvSpPr>
            <p:nvPr/>
          </p:nvSpPr>
          <p:spPr bwMode="hidden">
            <a:xfrm>
              <a:off x="2052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98" name="Line 70"/>
            <p:cNvSpPr>
              <a:spLocks noChangeShapeType="1"/>
            </p:cNvSpPr>
            <p:nvPr/>
          </p:nvSpPr>
          <p:spPr bwMode="hidden">
            <a:xfrm>
              <a:off x="1551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99" name="Line 71"/>
            <p:cNvSpPr>
              <a:spLocks noChangeShapeType="1"/>
            </p:cNvSpPr>
            <p:nvPr/>
          </p:nvSpPr>
          <p:spPr bwMode="hidden">
            <a:xfrm rot="-5400000">
              <a:off x="1802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600" name="Line 72"/>
            <p:cNvSpPr>
              <a:spLocks noChangeShapeType="1"/>
            </p:cNvSpPr>
            <p:nvPr/>
          </p:nvSpPr>
          <p:spPr bwMode="hidden">
            <a:xfrm rot="-5400000">
              <a:off x="2331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601" name="Line 73"/>
            <p:cNvSpPr>
              <a:spLocks noChangeShapeType="1"/>
            </p:cNvSpPr>
            <p:nvPr/>
          </p:nvSpPr>
          <p:spPr bwMode="hidden">
            <a:xfrm rot="-5400000">
              <a:off x="2331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602" name="Line 74"/>
            <p:cNvSpPr>
              <a:spLocks noChangeShapeType="1"/>
            </p:cNvSpPr>
            <p:nvPr/>
          </p:nvSpPr>
          <p:spPr bwMode="hidden">
            <a:xfrm rot="-5400000">
              <a:off x="1802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603" name="Line 75"/>
            <p:cNvSpPr>
              <a:spLocks noChangeShapeType="1"/>
            </p:cNvSpPr>
            <p:nvPr/>
          </p:nvSpPr>
          <p:spPr bwMode="hidden">
            <a:xfrm>
              <a:off x="2619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604" name="Line 76"/>
            <p:cNvSpPr>
              <a:spLocks noChangeShapeType="1"/>
            </p:cNvSpPr>
            <p:nvPr/>
          </p:nvSpPr>
          <p:spPr bwMode="hidden">
            <a:xfrm>
              <a:off x="3120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605" name="Line 77"/>
            <p:cNvSpPr>
              <a:spLocks noChangeShapeType="1"/>
            </p:cNvSpPr>
            <p:nvPr/>
          </p:nvSpPr>
          <p:spPr bwMode="hidden">
            <a:xfrm>
              <a:off x="3120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606" name="Line 78"/>
            <p:cNvSpPr>
              <a:spLocks noChangeShapeType="1"/>
            </p:cNvSpPr>
            <p:nvPr/>
          </p:nvSpPr>
          <p:spPr bwMode="hidden">
            <a:xfrm>
              <a:off x="2619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607" name="Line 79"/>
            <p:cNvSpPr>
              <a:spLocks noChangeShapeType="1"/>
            </p:cNvSpPr>
            <p:nvPr/>
          </p:nvSpPr>
          <p:spPr bwMode="hidden">
            <a:xfrm rot="-5400000">
              <a:off x="2870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608" name="Line 80"/>
            <p:cNvSpPr>
              <a:spLocks noChangeShapeType="1"/>
            </p:cNvSpPr>
            <p:nvPr/>
          </p:nvSpPr>
          <p:spPr bwMode="hidden">
            <a:xfrm rot="-5400000">
              <a:off x="3399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609" name="Line 81"/>
            <p:cNvSpPr>
              <a:spLocks noChangeShapeType="1"/>
            </p:cNvSpPr>
            <p:nvPr/>
          </p:nvSpPr>
          <p:spPr bwMode="hidden">
            <a:xfrm rot="-5400000">
              <a:off x="3399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610" name="Line 82"/>
            <p:cNvSpPr>
              <a:spLocks noChangeShapeType="1"/>
            </p:cNvSpPr>
            <p:nvPr/>
          </p:nvSpPr>
          <p:spPr bwMode="hidden">
            <a:xfrm rot="-5400000">
              <a:off x="2870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611" name="Line 83"/>
            <p:cNvSpPr>
              <a:spLocks noChangeShapeType="1"/>
            </p:cNvSpPr>
            <p:nvPr/>
          </p:nvSpPr>
          <p:spPr bwMode="hidden">
            <a:xfrm>
              <a:off x="2619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612" name="Line 84"/>
            <p:cNvSpPr>
              <a:spLocks noChangeShapeType="1"/>
            </p:cNvSpPr>
            <p:nvPr/>
          </p:nvSpPr>
          <p:spPr bwMode="hidden">
            <a:xfrm>
              <a:off x="3120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613" name="Line 85"/>
            <p:cNvSpPr>
              <a:spLocks noChangeShapeType="1"/>
            </p:cNvSpPr>
            <p:nvPr/>
          </p:nvSpPr>
          <p:spPr bwMode="hidden">
            <a:xfrm>
              <a:off x="3120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614" name="Line 86"/>
            <p:cNvSpPr>
              <a:spLocks noChangeShapeType="1"/>
            </p:cNvSpPr>
            <p:nvPr/>
          </p:nvSpPr>
          <p:spPr bwMode="hidden">
            <a:xfrm>
              <a:off x="2619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615" name="Line 87"/>
            <p:cNvSpPr>
              <a:spLocks noChangeShapeType="1"/>
            </p:cNvSpPr>
            <p:nvPr/>
          </p:nvSpPr>
          <p:spPr bwMode="hidden">
            <a:xfrm rot="-5400000">
              <a:off x="2870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616" name="Line 88"/>
            <p:cNvSpPr>
              <a:spLocks noChangeShapeType="1"/>
            </p:cNvSpPr>
            <p:nvPr/>
          </p:nvSpPr>
          <p:spPr bwMode="hidden">
            <a:xfrm rot="-5400000">
              <a:off x="3399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617" name="Line 89"/>
            <p:cNvSpPr>
              <a:spLocks noChangeShapeType="1"/>
            </p:cNvSpPr>
            <p:nvPr/>
          </p:nvSpPr>
          <p:spPr bwMode="hidden">
            <a:xfrm rot="-5400000">
              <a:off x="3399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618" name="Line 90"/>
            <p:cNvSpPr>
              <a:spLocks noChangeShapeType="1"/>
            </p:cNvSpPr>
            <p:nvPr/>
          </p:nvSpPr>
          <p:spPr bwMode="hidden">
            <a:xfrm rot="-5400000">
              <a:off x="2870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619" name="Line 91"/>
            <p:cNvSpPr>
              <a:spLocks noChangeShapeType="1"/>
            </p:cNvSpPr>
            <p:nvPr/>
          </p:nvSpPr>
          <p:spPr bwMode="hidden">
            <a:xfrm>
              <a:off x="2619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620" name="Line 92"/>
            <p:cNvSpPr>
              <a:spLocks noChangeShapeType="1"/>
            </p:cNvSpPr>
            <p:nvPr/>
          </p:nvSpPr>
          <p:spPr bwMode="hidden">
            <a:xfrm>
              <a:off x="3120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621" name="Line 93"/>
            <p:cNvSpPr>
              <a:spLocks noChangeShapeType="1"/>
            </p:cNvSpPr>
            <p:nvPr/>
          </p:nvSpPr>
          <p:spPr bwMode="hidden">
            <a:xfrm>
              <a:off x="3120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622" name="Line 94"/>
            <p:cNvSpPr>
              <a:spLocks noChangeShapeType="1"/>
            </p:cNvSpPr>
            <p:nvPr/>
          </p:nvSpPr>
          <p:spPr bwMode="hidden">
            <a:xfrm>
              <a:off x="2619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623" name="Line 95"/>
            <p:cNvSpPr>
              <a:spLocks noChangeShapeType="1"/>
            </p:cNvSpPr>
            <p:nvPr/>
          </p:nvSpPr>
          <p:spPr bwMode="hidden">
            <a:xfrm rot="-5400000">
              <a:off x="2870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624" name="Line 96"/>
            <p:cNvSpPr>
              <a:spLocks noChangeShapeType="1"/>
            </p:cNvSpPr>
            <p:nvPr/>
          </p:nvSpPr>
          <p:spPr bwMode="hidden">
            <a:xfrm rot="-5400000">
              <a:off x="3399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625" name="Line 97"/>
            <p:cNvSpPr>
              <a:spLocks noChangeShapeType="1"/>
            </p:cNvSpPr>
            <p:nvPr/>
          </p:nvSpPr>
          <p:spPr bwMode="hidden">
            <a:xfrm rot="-5400000">
              <a:off x="3399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626" name="Line 98"/>
            <p:cNvSpPr>
              <a:spLocks noChangeShapeType="1"/>
            </p:cNvSpPr>
            <p:nvPr/>
          </p:nvSpPr>
          <p:spPr bwMode="hidden">
            <a:xfrm rot="-5400000">
              <a:off x="2870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627" name="Line 99"/>
            <p:cNvSpPr>
              <a:spLocks noChangeShapeType="1"/>
            </p:cNvSpPr>
            <p:nvPr/>
          </p:nvSpPr>
          <p:spPr bwMode="hidden">
            <a:xfrm>
              <a:off x="2619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628" name="Line 100"/>
            <p:cNvSpPr>
              <a:spLocks noChangeShapeType="1"/>
            </p:cNvSpPr>
            <p:nvPr/>
          </p:nvSpPr>
          <p:spPr bwMode="hidden">
            <a:xfrm>
              <a:off x="3120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629" name="Line 101"/>
            <p:cNvSpPr>
              <a:spLocks noChangeShapeType="1"/>
            </p:cNvSpPr>
            <p:nvPr/>
          </p:nvSpPr>
          <p:spPr bwMode="hidden">
            <a:xfrm>
              <a:off x="3120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630" name="Line 102"/>
            <p:cNvSpPr>
              <a:spLocks noChangeShapeType="1"/>
            </p:cNvSpPr>
            <p:nvPr/>
          </p:nvSpPr>
          <p:spPr bwMode="hidden">
            <a:xfrm>
              <a:off x="2619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631" name="Line 103"/>
            <p:cNvSpPr>
              <a:spLocks noChangeShapeType="1"/>
            </p:cNvSpPr>
            <p:nvPr/>
          </p:nvSpPr>
          <p:spPr bwMode="hidden">
            <a:xfrm rot="-5400000">
              <a:off x="2870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632" name="Line 104"/>
            <p:cNvSpPr>
              <a:spLocks noChangeShapeType="1"/>
            </p:cNvSpPr>
            <p:nvPr/>
          </p:nvSpPr>
          <p:spPr bwMode="hidden">
            <a:xfrm rot="-5400000">
              <a:off x="3399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633" name="Line 105"/>
            <p:cNvSpPr>
              <a:spLocks noChangeShapeType="1"/>
            </p:cNvSpPr>
            <p:nvPr/>
          </p:nvSpPr>
          <p:spPr bwMode="hidden">
            <a:xfrm rot="-5400000">
              <a:off x="3399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634" name="Line 106"/>
            <p:cNvSpPr>
              <a:spLocks noChangeShapeType="1"/>
            </p:cNvSpPr>
            <p:nvPr/>
          </p:nvSpPr>
          <p:spPr bwMode="hidden">
            <a:xfrm rot="-5400000">
              <a:off x="2870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635" name="Line 107"/>
            <p:cNvSpPr>
              <a:spLocks noChangeShapeType="1"/>
            </p:cNvSpPr>
            <p:nvPr/>
          </p:nvSpPr>
          <p:spPr bwMode="hidden">
            <a:xfrm>
              <a:off x="3687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636" name="Line 108"/>
            <p:cNvSpPr>
              <a:spLocks noChangeShapeType="1"/>
            </p:cNvSpPr>
            <p:nvPr/>
          </p:nvSpPr>
          <p:spPr bwMode="hidden">
            <a:xfrm>
              <a:off x="4188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637" name="Line 109"/>
            <p:cNvSpPr>
              <a:spLocks noChangeShapeType="1"/>
            </p:cNvSpPr>
            <p:nvPr/>
          </p:nvSpPr>
          <p:spPr bwMode="hidden">
            <a:xfrm>
              <a:off x="4188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638" name="Line 110"/>
            <p:cNvSpPr>
              <a:spLocks noChangeShapeType="1"/>
            </p:cNvSpPr>
            <p:nvPr/>
          </p:nvSpPr>
          <p:spPr bwMode="hidden">
            <a:xfrm>
              <a:off x="3687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639" name="Line 111"/>
            <p:cNvSpPr>
              <a:spLocks noChangeShapeType="1"/>
            </p:cNvSpPr>
            <p:nvPr/>
          </p:nvSpPr>
          <p:spPr bwMode="hidden">
            <a:xfrm rot="-5400000">
              <a:off x="3938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640" name="Line 112"/>
            <p:cNvSpPr>
              <a:spLocks noChangeShapeType="1"/>
            </p:cNvSpPr>
            <p:nvPr/>
          </p:nvSpPr>
          <p:spPr bwMode="hidden">
            <a:xfrm rot="-5400000">
              <a:off x="4467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641" name="Line 113"/>
            <p:cNvSpPr>
              <a:spLocks noChangeShapeType="1"/>
            </p:cNvSpPr>
            <p:nvPr/>
          </p:nvSpPr>
          <p:spPr bwMode="hidden">
            <a:xfrm rot="-5400000">
              <a:off x="4467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642" name="Line 114"/>
            <p:cNvSpPr>
              <a:spLocks noChangeShapeType="1"/>
            </p:cNvSpPr>
            <p:nvPr/>
          </p:nvSpPr>
          <p:spPr bwMode="hidden">
            <a:xfrm rot="-5400000">
              <a:off x="3938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643" name="Line 115"/>
            <p:cNvSpPr>
              <a:spLocks noChangeShapeType="1"/>
            </p:cNvSpPr>
            <p:nvPr/>
          </p:nvSpPr>
          <p:spPr bwMode="hidden">
            <a:xfrm>
              <a:off x="3687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644" name="Line 116"/>
            <p:cNvSpPr>
              <a:spLocks noChangeShapeType="1"/>
            </p:cNvSpPr>
            <p:nvPr/>
          </p:nvSpPr>
          <p:spPr bwMode="hidden">
            <a:xfrm>
              <a:off x="4188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645" name="Line 117"/>
            <p:cNvSpPr>
              <a:spLocks noChangeShapeType="1"/>
            </p:cNvSpPr>
            <p:nvPr/>
          </p:nvSpPr>
          <p:spPr bwMode="hidden">
            <a:xfrm>
              <a:off x="4188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646" name="Line 118"/>
            <p:cNvSpPr>
              <a:spLocks noChangeShapeType="1"/>
            </p:cNvSpPr>
            <p:nvPr/>
          </p:nvSpPr>
          <p:spPr bwMode="hidden">
            <a:xfrm>
              <a:off x="3687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647" name="Line 119"/>
            <p:cNvSpPr>
              <a:spLocks noChangeShapeType="1"/>
            </p:cNvSpPr>
            <p:nvPr/>
          </p:nvSpPr>
          <p:spPr bwMode="hidden">
            <a:xfrm rot="-5400000">
              <a:off x="3938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648" name="Line 120"/>
            <p:cNvSpPr>
              <a:spLocks noChangeShapeType="1"/>
            </p:cNvSpPr>
            <p:nvPr/>
          </p:nvSpPr>
          <p:spPr bwMode="hidden">
            <a:xfrm rot="-5400000">
              <a:off x="4467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649" name="Line 121"/>
            <p:cNvSpPr>
              <a:spLocks noChangeShapeType="1"/>
            </p:cNvSpPr>
            <p:nvPr/>
          </p:nvSpPr>
          <p:spPr bwMode="hidden">
            <a:xfrm rot="-5400000">
              <a:off x="4467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650" name="Line 122"/>
            <p:cNvSpPr>
              <a:spLocks noChangeShapeType="1"/>
            </p:cNvSpPr>
            <p:nvPr/>
          </p:nvSpPr>
          <p:spPr bwMode="hidden">
            <a:xfrm rot="-5400000">
              <a:off x="3938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651" name="Line 123"/>
            <p:cNvSpPr>
              <a:spLocks noChangeShapeType="1"/>
            </p:cNvSpPr>
            <p:nvPr/>
          </p:nvSpPr>
          <p:spPr bwMode="hidden">
            <a:xfrm>
              <a:off x="3687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652" name="Line 124"/>
            <p:cNvSpPr>
              <a:spLocks noChangeShapeType="1"/>
            </p:cNvSpPr>
            <p:nvPr/>
          </p:nvSpPr>
          <p:spPr bwMode="hidden">
            <a:xfrm>
              <a:off x="4188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653" name="Line 125"/>
            <p:cNvSpPr>
              <a:spLocks noChangeShapeType="1"/>
            </p:cNvSpPr>
            <p:nvPr/>
          </p:nvSpPr>
          <p:spPr bwMode="hidden">
            <a:xfrm>
              <a:off x="4188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654" name="Line 126"/>
            <p:cNvSpPr>
              <a:spLocks noChangeShapeType="1"/>
            </p:cNvSpPr>
            <p:nvPr/>
          </p:nvSpPr>
          <p:spPr bwMode="hidden">
            <a:xfrm>
              <a:off x="3687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655" name="Line 127"/>
            <p:cNvSpPr>
              <a:spLocks noChangeShapeType="1"/>
            </p:cNvSpPr>
            <p:nvPr/>
          </p:nvSpPr>
          <p:spPr bwMode="hidden">
            <a:xfrm rot="-5400000">
              <a:off x="3938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656" name="Line 128"/>
            <p:cNvSpPr>
              <a:spLocks noChangeShapeType="1"/>
            </p:cNvSpPr>
            <p:nvPr/>
          </p:nvSpPr>
          <p:spPr bwMode="hidden">
            <a:xfrm rot="-5400000">
              <a:off x="4467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657" name="Line 129"/>
            <p:cNvSpPr>
              <a:spLocks noChangeShapeType="1"/>
            </p:cNvSpPr>
            <p:nvPr/>
          </p:nvSpPr>
          <p:spPr bwMode="hidden">
            <a:xfrm rot="-5400000">
              <a:off x="4467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658" name="Line 130"/>
            <p:cNvSpPr>
              <a:spLocks noChangeShapeType="1"/>
            </p:cNvSpPr>
            <p:nvPr/>
          </p:nvSpPr>
          <p:spPr bwMode="hidden">
            <a:xfrm rot="-5400000">
              <a:off x="3938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659" name="Line 131"/>
            <p:cNvSpPr>
              <a:spLocks noChangeShapeType="1"/>
            </p:cNvSpPr>
            <p:nvPr/>
          </p:nvSpPr>
          <p:spPr bwMode="hidden">
            <a:xfrm>
              <a:off x="3687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660" name="Line 132"/>
            <p:cNvSpPr>
              <a:spLocks noChangeShapeType="1"/>
            </p:cNvSpPr>
            <p:nvPr/>
          </p:nvSpPr>
          <p:spPr bwMode="hidden">
            <a:xfrm>
              <a:off x="4188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661" name="Line 133"/>
            <p:cNvSpPr>
              <a:spLocks noChangeShapeType="1"/>
            </p:cNvSpPr>
            <p:nvPr/>
          </p:nvSpPr>
          <p:spPr bwMode="hidden">
            <a:xfrm>
              <a:off x="4188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662" name="Line 134"/>
            <p:cNvSpPr>
              <a:spLocks noChangeShapeType="1"/>
            </p:cNvSpPr>
            <p:nvPr/>
          </p:nvSpPr>
          <p:spPr bwMode="hidden">
            <a:xfrm>
              <a:off x="3687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663" name="Line 135"/>
            <p:cNvSpPr>
              <a:spLocks noChangeShapeType="1"/>
            </p:cNvSpPr>
            <p:nvPr/>
          </p:nvSpPr>
          <p:spPr bwMode="hidden">
            <a:xfrm rot="-5400000">
              <a:off x="3938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664" name="Line 136"/>
            <p:cNvSpPr>
              <a:spLocks noChangeShapeType="1"/>
            </p:cNvSpPr>
            <p:nvPr/>
          </p:nvSpPr>
          <p:spPr bwMode="hidden">
            <a:xfrm rot="-5400000">
              <a:off x="4467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665" name="Line 137"/>
            <p:cNvSpPr>
              <a:spLocks noChangeShapeType="1"/>
            </p:cNvSpPr>
            <p:nvPr/>
          </p:nvSpPr>
          <p:spPr bwMode="hidden">
            <a:xfrm rot="-5400000">
              <a:off x="4467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666" name="Line 138"/>
            <p:cNvSpPr>
              <a:spLocks noChangeShapeType="1"/>
            </p:cNvSpPr>
            <p:nvPr/>
          </p:nvSpPr>
          <p:spPr bwMode="hidden">
            <a:xfrm rot="-5400000">
              <a:off x="3938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667" name="Line 139"/>
            <p:cNvSpPr>
              <a:spLocks noChangeShapeType="1"/>
            </p:cNvSpPr>
            <p:nvPr/>
          </p:nvSpPr>
          <p:spPr bwMode="hidden">
            <a:xfrm>
              <a:off x="4755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668" name="Line 140"/>
            <p:cNvSpPr>
              <a:spLocks noChangeShapeType="1"/>
            </p:cNvSpPr>
            <p:nvPr/>
          </p:nvSpPr>
          <p:spPr bwMode="hidden">
            <a:xfrm>
              <a:off x="5256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669" name="Line 141"/>
            <p:cNvSpPr>
              <a:spLocks noChangeShapeType="1"/>
            </p:cNvSpPr>
            <p:nvPr/>
          </p:nvSpPr>
          <p:spPr bwMode="hidden">
            <a:xfrm>
              <a:off x="5256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670" name="Line 142"/>
            <p:cNvSpPr>
              <a:spLocks noChangeShapeType="1"/>
            </p:cNvSpPr>
            <p:nvPr/>
          </p:nvSpPr>
          <p:spPr bwMode="hidden">
            <a:xfrm>
              <a:off x="4755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671" name="Line 143"/>
            <p:cNvSpPr>
              <a:spLocks noChangeShapeType="1"/>
            </p:cNvSpPr>
            <p:nvPr/>
          </p:nvSpPr>
          <p:spPr bwMode="hidden">
            <a:xfrm rot="-5400000">
              <a:off x="5006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672" name="Line 144"/>
            <p:cNvSpPr>
              <a:spLocks noChangeShapeType="1"/>
            </p:cNvSpPr>
            <p:nvPr/>
          </p:nvSpPr>
          <p:spPr bwMode="hidden">
            <a:xfrm rot="-5400000">
              <a:off x="5535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673" name="Line 145"/>
            <p:cNvSpPr>
              <a:spLocks noChangeShapeType="1"/>
            </p:cNvSpPr>
            <p:nvPr/>
          </p:nvSpPr>
          <p:spPr bwMode="hidden">
            <a:xfrm rot="-5400000">
              <a:off x="5535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674" name="Line 146"/>
            <p:cNvSpPr>
              <a:spLocks noChangeShapeType="1"/>
            </p:cNvSpPr>
            <p:nvPr/>
          </p:nvSpPr>
          <p:spPr bwMode="hidden">
            <a:xfrm rot="-5400000">
              <a:off x="5006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675" name="Line 147"/>
            <p:cNvSpPr>
              <a:spLocks noChangeShapeType="1"/>
            </p:cNvSpPr>
            <p:nvPr/>
          </p:nvSpPr>
          <p:spPr bwMode="hidden">
            <a:xfrm>
              <a:off x="4755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676" name="Line 148"/>
            <p:cNvSpPr>
              <a:spLocks noChangeShapeType="1"/>
            </p:cNvSpPr>
            <p:nvPr/>
          </p:nvSpPr>
          <p:spPr bwMode="hidden">
            <a:xfrm>
              <a:off x="5256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677" name="Line 149"/>
            <p:cNvSpPr>
              <a:spLocks noChangeShapeType="1"/>
            </p:cNvSpPr>
            <p:nvPr/>
          </p:nvSpPr>
          <p:spPr bwMode="hidden">
            <a:xfrm>
              <a:off x="5256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678" name="Line 150"/>
            <p:cNvSpPr>
              <a:spLocks noChangeShapeType="1"/>
            </p:cNvSpPr>
            <p:nvPr/>
          </p:nvSpPr>
          <p:spPr bwMode="hidden">
            <a:xfrm>
              <a:off x="4755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679" name="Line 151"/>
            <p:cNvSpPr>
              <a:spLocks noChangeShapeType="1"/>
            </p:cNvSpPr>
            <p:nvPr/>
          </p:nvSpPr>
          <p:spPr bwMode="hidden">
            <a:xfrm rot="-5400000">
              <a:off x="5006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680" name="Line 152"/>
            <p:cNvSpPr>
              <a:spLocks noChangeShapeType="1"/>
            </p:cNvSpPr>
            <p:nvPr/>
          </p:nvSpPr>
          <p:spPr bwMode="hidden">
            <a:xfrm rot="-5400000">
              <a:off x="5535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681" name="Line 153"/>
            <p:cNvSpPr>
              <a:spLocks noChangeShapeType="1"/>
            </p:cNvSpPr>
            <p:nvPr/>
          </p:nvSpPr>
          <p:spPr bwMode="hidden">
            <a:xfrm rot="-5400000">
              <a:off x="5535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682" name="Line 154"/>
            <p:cNvSpPr>
              <a:spLocks noChangeShapeType="1"/>
            </p:cNvSpPr>
            <p:nvPr/>
          </p:nvSpPr>
          <p:spPr bwMode="hidden">
            <a:xfrm rot="-5400000">
              <a:off x="5006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683" name="Line 155"/>
            <p:cNvSpPr>
              <a:spLocks noChangeShapeType="1"/>
            </p:cNvSpPr>
            <p:nvPr/>
          </p:nvSpPr>
          <p:spPr bwMode="hidden">
            <a:xfrm>
              <a:off x="4755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684" name="Line 156"/>
            <p:cNvSpPr>
              <a:spLocks noChangeShapeType="1"/>
            </p:cNvSpPr>
            <p:nvPr/>
          </p:nvSpPr>
          <p:spPr bwMode="hidden">
            <a:xfrm>
              <a:off x="5256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685" name="Line 157"/>
            <p:cNvSpPr>
              <a:spLocks noChangeShapeType="1"/>
            </p:cNvSpPr>
            <p:nvPr/>
          </p:nvSpPr>
          <p:spPr bwMode="hidden">
            <a:xfrm>
              <a:off x="5256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686" name="Line 158"/>
            <p:cNvSpPr>
              <a:spLocks noChangeShapeType="1"/>
            </p:cNvSpPr>
            <p:nvPr/>
          </p:nvSpPr>
          <p:spPr bwMode="hidden">
            <a:xfrm>
              <a:off x="4755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687" name="Line 159"/>
            <p:cNvSpPr>
              <a:spLocks noChangeShapeType="1"/>
            </p:cNvSpPr>
            <p:nvPr/>
          </p:nvSpPr>
          <p:spPr bwMode="hidden">
            <a:xfrm rot="-5400000">
              <a:off x="5006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688" name="Line 160"/>
            <p:cNvSpPr>
              <a:spLocks noChangeShapeType="1"/>
            </p:cNvSpPr>
            <p:nvPr/>
          </p:nvSpPr>
          <p:spPr bwMode="hidden">
            <a:xfrm rot="-5400000">
              <a:off x="5535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689" name="Line 161"/>
            <p:cNvSpPr>
              <a:spLocks noChangeShapeType="1"/>
            </p:cNvSpPr>
            <p:nvPr/>
          </p:nvSpPr>
          <p:spPr bwMode="hidden">
            <a:xfrm rot="-5400000">
              <a:off x="5535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690" name="Line 162"/>
            <p:cNvSpPr>
              <a:spLocks noChangeShapeType="1"/>
            </p:cNvSpPr>
            <p:nvPr/>
          </p:nvSpPr>
          <p:spPr bwMode="hidden">
            <a:xfrm rot="-5400000">
              <a:off x="5006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691" name="Line 163"/>
            <p:cNvSpPr>
              <a:spLocks noChangeShapeType="1"/>
            </p:cNvSpPr>
            <p:nvPr/>
          </p:nvSpPr>
          <p:spPr bwMode="hidden">
            <a:xfrm>
              <a:off x="4755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692" name="Line 164"/>
            <p:cNvSpPr>
              <a:spLocks noChangeShapeType="1"/>
            </p:cNvSpPr>
            <p:nvPr/>
          </p:nvSpPr>
          <p:spPr bwMode="hidden">
            <a:xfrm>
              <a:off x="5256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693" name="Line 165"/>
            <p:cNvSpPr>
              <a:spLocks noChangeShapeType="1"/>
            </p:cNvSpPr>
            <p:nvPr/>
          </p:nvSpPr>
          <p:spPr bwMode="hidden">
            <a:xfrm>
              <a:off x="5256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694" name="Line 166"/>
            <p:cNvSpPr>
              <a:spLocks noChangeShapeType="1"/>
            </p:cNvSpPr>
            <p:nvPr/>
          </p:nvSpPr>
          <p:spPr bwMode="hidden">
            <a:xfrm>
              <a:off x="4755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695" name="Line 167"/>
            <p:cNvSpPr>
              <a:spLocks noChangeShapeType="1"/>
            </p:cNvSpPr>
            <p:nvPr/>
          </p:nvSpPr>
          <p:spPr bwMode="hidden">
            <a:xfrm rot="-5400000">
              <a:off x="5006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696" name="Line 168"/>
            <p:cNvSpPr>
              <a:spLocks noChangeShapeType="1"/>
            </p:cNvSpPr>
            <p:nvPr/>
          </p:nvSpPr>
          <p:spPr bwMode="hidden">
            <a:xfrm rot="-5400000">
              <a:off x="5535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697" name="Line 169"/>
            <p:cNvSpPr>
              <a:spLocks noChangeShapeType="1"/>
            </p:cNvSpPr>
            <p:nvPr/>
          </p:nvSpPr>
          <p:spPr bwMode="hidden">
            <a:xfrm rot="-5400000">
              <a:off x="5535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698" name="Line 170"/>
            <p:cNvSpPr>
              <a:spLocks noChangeShapeType="1"/>
            </p:cNvSpPr>
            <p:nvPr/>
          </p:nvSpPr>
          <p:spPr bwMode="hidden">
            <a:xfrm rot="-5400000">
              <a:off x="5006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699" name="Line 171"/>
            <p:cNvSpPr>
              <a:spLocks noChangeShapeType="1"/>
            </p:cNvSpPr>
            <p:nvPr/>
          </p:nvSpPr>
          <p:spPr bwMode="hidden">
            <a:xfrm rot="-5400000">
              <a:off x="198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700" name="Line 172"/>
            <p:cNvSpPr>
              <a:spLocks noChangeShapeType="1"/>
            </p:cNvSpPr>
            <p:nvPr/>
          </p:nvSpPr>
          <p:spPr bwMode="hidden">
            <a:xfrm rot="-5400000">
              <a:off x="737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701" name="Line 173"/>
            <p:cNvSpPr>
              <a:spLocks noChangeShapeType="1"/>
            </p:cNvSpPr>
            <p:nvPr/>
          </p:nvSpPr>
          <p:spPr bwMode="hidden">
            <a:xfrm rot="-5400000">
              <a:off x="1266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702" name="Line 174"/>
            <p:cNvSpPr>
              <a:spLocks noChangeShapeType="1"/>
            </p:cNvSpPr>
            <p:nvPr/>
          </p:nvSpPr>
          <p:spPr bwMode="hidden">
            <a:xfrm rot="-5400000">
              <a:off x="1805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703" name="Line 175"/>
            <p:cNvSpPr>
              <a:spLocks noChangeShapeType="1"/>
            </p:cNvSpPr>
            <p:nvPr/>
          </p:nvSpPr>
          <p:spPr bwMode="hidden">
            <a:xfrm rot="-5400000">
              <a:off x="2334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704" name="Line 176"/>
            <p:cNvSpPr>
              <a:spLocks noChangeShapeType="1"/>
            </p:cNvSpPr>
            <p:nvPr/>
          </p:nvSpPr>
          <p:spPr bwMode="hidden">
            <a:xfrm rot="-5400000">
              <a:off x="2873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705" name="Line 177"/>
            <p:cNvSpPr>
              <a:spLocks noChangeShapeType="1"/>
            </p:cNvSpPr>
            <p:nvPr/>
          </p:nvSpPr>
          <p:spPr bwMode="hidden">
            <a:xfrm rot="-5400000">
              <a:off x="3402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706" name="Line 178"/>
            <p:cNvSpPr>
              <a:spLocks noChangeShapeType="1"/>
            </p:cNvSpPr>
            <p:nvPr/>
          </p:nvSpPr>
          <p:spPr bwMode="hidden">
            <a:xfrm rot="-5400000">
              <a:off x="3941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707" name="Line 179"/>
            <p:cNvSpPr>
              <a:spLocks noChangeShapeType="1"/>
            </p:cNvSpPr>
            <p:nvPr/>
          </p:nvSpPr>
          <p:spPr bwMode="hidden">
            <a:xfrm rot="-5400000">
              <a:off x="4470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708" name="Line 180"/>
            <p:cNvSpPr>
              <a:spLocks noChangeShapeType="1"/>
            </p:cNvSpPr>
            <p:nvPr/>
          </p:nvSpPr>
          <p:spPr bwMode="hidden">
            <a:xfrm rot="-5400000">
              <a:off x="5009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709" name="Line 181"/>
            <p:cNvSpPr>
              <a:spLocks noChangeShapeType="1"/>
            </p:cNvSpPr>
            <p:nvPr/>
          </p:nvSpPr>
          <p:spPr bwMode="hidden">
            <a:xfrm rot="-5400000">
              <a:off x="5538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" name="Group 182"/>
          <p:cNvGrpSpPr>
            <a:grpSpLocks/>
          </p:cNvGrpSpPr>
          <p:nvPr/>
        </p:nvGrpSpPr>
        <p:grpSpPr bwMode="auto">
          <a:xfrm>
            <a:off x="533400" y="1905000"/>
            <a:ext cx="8077200" cy="1676400"/>
            <a:chOff x="336" y="1200"/>
            <a:chExt cx="5088" cy="1056"/>
          </a:xfrm>
        </p:grpSpPr>
        <p:sp>
          <p:nvSpPr>
            <p:cNvPr id="22711" name="Rectangle 183"/>
            <p:cNvSpPr>
              <a:spLocks noChangeArrowheads="1"/>
            </p:cNvSpPr>
            <p:nvPr/>
          </p:nvSpPr>
          <p:spPr bwMode="auto">
            <a:xfrm>
              <a:off x="2880" y="1200"/>
              <a:ext cx="2544" cy="52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712" name="Rectangle 184"/>
            <p:cNvSpPr>
              <a:spLocks noChangeArrowheads="1"/>
            </p:cNvSpPr>
            <p:nvPr/>
          </p:nvSpPr>
          <p:spPr bwMode="auto">
            <a:xfrm>
              <a:off x="2880" y="1728"/>
              <a:ext cx="2544" cy="528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713" name="Rectangle 185"/>
            <p:cNvSpPr>
              <a:spLocks noChangeArrowheads="1"/>
            </p:cNvSpPr>
            <p:nvPr/>
          </p:nvSpPr>
          <p:spPr bwMode="auto">
            <a:xfrm>
              <a:off x="336" y="1728"/>
              <a:ext cx="2544" cy="528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714" name="Rectangle 186"/>
            <p:cNvSpPr>
              <a:spLocks noChangeArrowheads="1"/>
            </p:cNvSpPr>
            <p:nvPr/>
          </p:nvSpPr>
          <p:spPr bwMode="auto">
            <a:xfrm>
              <a:off x="336" y="1200"/>
              <a:ext cx="2544" cy="5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715" name="Rectangle 187"/>
            <p:cNvSpPr>
              <a:spLocks noChangeArrowheads="1"/>
            </p:cNvSpPr>
            <p:nvPr/>
          </p:nvSpPr>
          <p:spPr bwMode="white">
            <a:xfrm>
              <a:off x="432" y="1296"/>
              <a:ext cx="4896" cy="86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2716" name="Rectangle 188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22717" name="Rectangle 18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2718" name="Rectangle 190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13.04.2001</a:t>
            </a:fld>
            <a:endParaRPr lang="ru-RU"/>
          </a:p>
        </p:txBody>
      </p:sp>
      <p:sp>
        <p:nvSpPr>
          <p:cNvPr id="22719" name="Rectangle 19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2720" name="Rectangle 19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4" name="Group 193"/>
          <p:cNvGrpSpPr>
            <a:grpSpLocks/>
          </p:cNvGrpSpPr>
          <p:nvPr/>
        </p:nvGrpSpPr>
        <p:grpSpPr bwMode="auto">
          <a:xfrm>
            <a:off x="304800" y="6783388"/>
            <a:ext cx="8458200" cy="74612"/>
            <a:chOff x="192" y="4273"/>
            <a:chExt cx="5328" cy="47"/>
          </a:xfrm>
        </p:grpSpPr>
        <p:sp>
          <p:nvSpPr>
            <p:cNvPr id="22722" name="Rectangle 194"/>
            <p:cNvSpPr>
              <a:spLocks noChangeArrowheads="1"/>
            </p:cNvSpPr>
            <p:nvPr/>
          </p:nvSpPr>
          <p:spPr bwMode="ltGray">
            <a:xfrm>
              <a:off x="504" y="4273"/>
              <a:ext cx="312" cy="4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723" name="Rectangle 195"/>
            <p:cNvSpPr>
              <a:spLocks noChangeArrowheads="1"/>
            </p:cNvSpPr>
            <p:nvPr/>
          </p:nvSpPr>
          <p:spPr bwMode="ltGray">
            <a:xfrm>
              <a:off x="192" y="4273"/>
              <a:ext cx="312" cy="4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724" name="Rectangle 196"/>
            <p:cNvSpPr>
              <a:spLocks noChangeArrowheads="1"/>
            </p:cNvSpPr>
            <p:nvPr/>
          </p:nvSpPr>
          <p:spPr bwMode="ltGray">
            <a:xfrm>
              <a:off x="1176" y="4273"/>
              <a:ext cx="312" cy="4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725" name="Rectangle 197"/>
            <p:cNvSpPr>
              <a:spLocks noChangeArrowheads="1"/>
            </p:cNvSpPr>
            <p:nvPr/>
          </p:nvSpPr>
          <p:spPr bwMode="ltGray">
            <a:xfrm>
              <a:off x="864" y="4273"/>
              <a:ext cx="312" cy="4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726" name="Rectangle 198"/>
            <p:cNvSpPr>
              <a:spLocks noChangeArrowheads="1"/>
            </p:cNvSpPr>
            <p:nvPr/>
          </p:nvSpPr>
          <p:spPr bwMode="ltGray">
            <a:xfrm>
              <a:off x="1848" y="4273"/>
              <a:ext cx="312" cy="4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727" name="Rectangle 199"/>
            <p:cNvSpPr>
              <a:spLocks noChangeArrowheads="1"/>
            </p:cNvSpPr>
            <p:nvPr/>
          </p:nvSpPr>
          <p:spPr bwMode="ltGray">
            <a:xfrm>
              <a:off x="1536" y="4273"/>
              <a:ext cx="312" cy="4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728" name="Rectangle 200"/>
            <p:cNvSpPr>
              <a:spLocks noChangeArrowheads="1"/>
            </p:cNvSpPr>
            <p:nvPr/>
          </p:nvSpPr>
          <p:spPr bwMode="ltGray">
            <a:xfrm>
              <a:off x="2520" y="4273"/>
              <a:ext cx="312" cy="4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729" name="Rectangle 201"/>
            <p:cNvSpPr>
              <a:spLocks noChangeArrowheads="1"/>
            </p:cNvSpPr>
            <p:nvPr/>
          </p:nvSpPr>
          <p:spPr bwMode="ltGray">
            <a:xfrm>
              <a:off x="2208" y="4273"/>
              <a:ext cx="312" cy="4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730" name="Rectangle 202"/>
            <p:cNvSpPr>
              <a:spLocks noChangeArrowheads="1"/>
            </p:cNvSpPr>
            <p:nvPr/>
          </p:nvSpPr>
          <p:spPr bwMode="ltGray">
            <a:xfrm>
              <a:off x="3192" y="4273"/>
              <a:ext cx="312" cy="4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731" name="Rectangle 203"/>
            <p:cNvSpPr>
              <a:spLocks noChangeArrowheads="1"/>
            </p:cNvSpPr>
            <p:nvPr/>
          </p:nvSpPr>
          <p:spPr bwMode="ltGray">
            <a:xfrm>
              <a:off x="2880" y="4273"/>
              <a:ext cx="312" cy="4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732" name="Rectangle 204"/>
            <p:cNvSpPr>
              <a:spLocks noChangeArrowheads="1"/>
            </p:cNvSpPr>
            <p:nvPr/>
          </p:nvSpPr>
          <p:spPr bwMode="ltGray">
            <a:xfrm>
              <a:off x="3864" y="4273"/>
              <a:ext cx="312" cy="4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733" name="Rectangle 205"/>
            <p:cNvSpPr>
              <a:spLocks noChangeArrowheads="1"/>
            </p:cNvSpPr>
            <p:nvPr/>
          </p:nvSpPr>
          <p:spPr bwMode="ltGray">
            <a:xfrm>
              <a:off x="3552" y="4273"/>
              <a:ext cx="312" cy="4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734" name="Rectangle 206"/>
            <p:cNvSpPr>
              <a:spLocks noChangeArrowheads="1"/>
            </p:cNvSpPr>
            <p:nvPr/>
          </p:nvSpPr>
          <p:spPr bwMode="ltGray">
            <a:xfrm>
              <a:off x="4536" y="4273"/>
              <a:ext cx="312" cy="4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735" name="Rectangle 207"/>
            <p:cNvSpPr>
              <a:spLocks noChangeArrowheads="1"/>
            </p:cNvSpPr>
            <p:nvPr/>
          </p:nvSpPr>
          <p:spPr bwMode="ltGray">
            <a:xfrm>
              <a:off x="4224" y="4273"/>
              <a:ext cx="312" cy="4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736" name="Rectangle 208"/>
            <p:cNvSpPr>
              <a:spLocks noChangeArrowheads="1"/>
            </p:cNvSpPr>
            <p:nvPr/>
          </p:nvSpPr>
          <p:spPr bwMode="ltGray">
            <a:xfrm>
              <a:off x="5208" y="4273"/>
              <a:ext cx="312" cy="4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737" name="Rectangle 209"/>
            <p:cNvSpPr>
              <a:spLocks noChangeArrowheads="1"/>
            </p:cNvSpPr>
            <p:nvPr/>
          </p:nvSpPr>
          <p:spPr bwMode="ltGray">
            <a:xfrm>
              <a:off x="4896" y="4273"/>
              <a:ext cx="312" cy="4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pic>
        <p:nvPicPr>
          <p:cNvPr id="22738" name="Picture 210" descr="posbul1a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37063" y="3363913"/>
            <a:ext cx="293687" cy="29368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13.04.2001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13.04.2001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13.04.2001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13.04.2001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13.04.2001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13.04.2001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13.04.2001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13.04.2001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13.04.2001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13.04.2001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13.04.2001</a:t>
            </a:fld>
            <a:endParaRPr lang="ru-RU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15900" y="76200"/>
            <a:ext cx="8686800" cy="6781800"/>
            <a:chOff x="136" y="48"/>
            <a:chExt cx="5472" cy="4272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136" y="48"/>
              <a:ext cx="5472" cy="212"/>
              <a:chOff x="136" y="48"/>
              <a:chExt cx="5472" cy="212"/>
            </a:xfrm>
          </p:grpSpPr>
          <p:grpSp>
            <p:nvGrpSpPr>
              <p:cNvPr id="4" name="Group 9"/>
              <p:cNvGrpSpPr>
                <a:grpSpLocks/>
              </p:cNvGrpSpPr>
              <p:nvPr/>
            </p:nvGrpSpPr>
            <p:grpSpPr bwMode="auto">
              <a:xfrm>
                <a:off x="136" y="48"/>
                <a:ext cx="1056" cy="212"/>
                <a:chOff x="2544" y="2160"/>
                <a:chExt cx="1920" cy="384"/>
              </a:xfrm>
            </p:grpSpPr>
            <p:sp>
              <p:nvSpPr>
                <p:cNvPr id="21514" name="Rectangle 10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515" name="Rectangle 11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516" name="Rectangle 12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517" name="Rectangle 13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518" name="Rectangle 14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8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5" name="Group 15"/>
              <p:cNvGrpSpPr>
                <a:grpSpLocks/>
              </p:cNvGrpSpPr>
              <p:nvPr/>
            </p:nvGrpSpPr>
            <p:grpSpPr bwMode="auto">
              <a:xfrm>
                <a:off x="1240" y="48"/>
                <a:ext cx="1056" cy="212"/>
                <a:chOff x="2544" y="2160"/>
                <a:chExt cx="1920" cy="384"/>
              </a:xfrm>
            </p:grpSpPr>
            <p:sp>
              <p:nvSpPr>
                <p:cNvPr id="21520" name="Rectangle 16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521" name="Rectangle 17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522" name="Rectangle 18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523" name="Rectangle 19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524" name="Rectangle 20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8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6" name="Group 21"/>
              <p:cNvGrpSpPr>
                <a:grpSpLocks/>
              </p:cNvGrpSpPr>
              <p:nvPr/>
            </p:nvGrpSpPr>
            <p:grpSpPr bwMode="auto">
              <a:xfrm>
                <a:off x="2344" y="48"/>
                <a:ext cx="1056" cy="212"/>
                <a:chOff x="2544" y="2160"/>
                <a:chExt cx="1920" cy="384"/>
              </a:xfrm>
            </p:grpSpPr>
            <p:sp>
              <p:nvSpPr>
                <p:cNvPr id="21526" name="Rectangle 22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527" name="Rectangle 23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528" name="Rectangle 24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529" name="Rectangle 25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530" name="Rectangle 26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8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7" name="Group 27"/>
              <p:cNvGrpSpPr>
                <a:grpSpLocks/>
              </p:cNvGrpSpPr>
              <p:nvPr/>
            </p:nvGrpSpPr>
            <p:grpSpPr bwMode="auto">
              <a:xfrm>
                <a:off x="3448" y="48"/>
                <a:ext cx="1056" cy="212"/>
                <a:chOff x="2544" y="2160"/>
                <a:chExt cx="1920" cy="384"/>
              </a:xfrm>
            </p:grpSpPr>
            <p:sp>
              <p:nvSpPr>
                <p:cNvPr id="21532" name="Rectangle 28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533" name="Rectangle 29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534" name="Rectangle 30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535" name="Rectangle 31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536" name="Rectangle 32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8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8" name="Group 33"/>
              <p:cNvGrpSpPr>
                <a:grpSpLocks/>
              </p:cNvGrpSpPr>
              <p:nvPr/>
            </p:nvGrpSpPr>
            <p:grpSpPr bwMode="auto">
              <a:xfrm>
                <a:off x="4552" y="48"/>
                <a:ext cx="1056" cy="212"/>
                <a:chOff x="2544" y="2160"/>
                <a:chExt cx="1920" cy="384"/>
              </a:xfrm>
            </p:grpSpPr>
            <p:sp>
              <p:nvSpPr>
                <p:cNvPr id="21538" name="Rectangle 34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539" name="Rectangle 35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540" name="Rectangle 36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541" name="Rectangle 37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542" name="Rectangle 38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8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9" name="Group 39"/>
            <p:cNvGrpSpPr>
              <a:grpSpLocks/>
            </p:cNvGrpSpPr>
            <p:nvPr/>
          </p:nvGrpSpPr>
          <p:grpSpPr bwMode="auto">
            <a:xfrm>
              <a:off x="192" y="4273"/>
              <a:ext cx="5328" cy="47"/>
              <a:chOff x="192" y="3840"/>
              <a:chExt cx="5328" cy="47"/>
            </a:xfrm>
          </p:grpSpPr>
          <p:grpSp>
            <p:nvGrpSpPr>
              <p:cNvPr id="10" name="Group 40"/>
              <p:cNvGrpSpPr>
                <a:grpSpLocks/>
              </p:cNvGrpSpPr>
              <p:nvPr userDrawn="1"/>
            </p:nvGrpSpPr>
            <p:grpSpPr bwMode="auto">
              <a:xfrm>
                <a:off x="192" y="3840"/>
                <a:ext cx="624" cy="47"/>
                <a:chOff x="624" y="3706"/>
                <a:chExt cx="1056" cy="106"/>
              </a:xfrm>
            </p:grpSpPr>
            <p:sp>
              <p:nvSpPr>
                <p:cNvPr id="21545" name="Rectangle 41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546" name="Rectangle 42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43"/>
              <p:cNvGrpSpPr>
                <a:grpSpLocks/>
              </p:cNvGrpSpPr>
              <p:nvPr userDrawn="1"/>
            </p:nvGrpSpPr>
            <p:grpSpPr bwMode="auto">
              <a:xfrm>
                <a:off x="864" y="3840"/>
                <a:ext cx="624" cy="47"/>
                <a:chOff x="624" y="3600"/>
                <a:chExt cx="1056" cy="106"/>
              </a:xfrm>
            </p:grpSpPr>
            <p:sp>
              <p:nvSpPr>
                <p:cNvPr id="21548" name="Rectangle 44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549" name="Rectangle 45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2" name="Group 46"/>
              <p:cNvGrpSpPr>
                <a:grpSpLocks/>
              </p:cNvGrpSpPr>
              <p:nvPr userDrawn="1"/>
            </p:nvGrpSpPr>
            <p:grpSpPr bwMode="auto">
              <a:xfrm>
                <a:off x="1536" y="3840"/>
                <a:ext cx="624" cy="47"/>
                <a:chOff x="624" y="3706"/>
                <a:chExt cx="1056" cy="106"/>
              </a:xfrm>
            </p:grpSpPr>
            <p:sp>
              <p:nvSpPr>
                <p:cNvPr id="21551" name="Rectangle 47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552" name="Rectangle 48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3" name="Group 49"/>
              <p:cNvGrpSpPr>
                <a:grpSpLocks/>
              </p:cNvGrpSpPr>
              <p:nvPr userDrawn="1"/>
            </p:nvGrpSpPr>
            <p:grpSpPr bwMode="auto">
              <a:xfrm>
                <a:off x="2208" y="3840"/>
                <a:ext cx="624" cy="47"/>
                <a:chOff x="624" y="3600"/>
                <a:chExt cx="1056" cy="106"/>
              </a:xfrm>
            </p:grpSpPr>
            <p:sp>
              <p:nvSpPr>
                <p:cNvPr id="21554" name="Rectangle 50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555" name="Rectangle 51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4" name="Group 52"/>
              <p:cNvGrpSpPr>
                <a:grpSpLocks/>
              </p:cNvGrpSpPr>
              <p:nvPr userDrawn="1"/>
            </p:nvGrpSpPr>
            <p:grpSpPr bwMode="auto">
              <a:xfrm>
                <a:off x="2880" y="3840"/>
                <a:ext cx="624" cy="47"/>
                <a:chOff x="624" y="3706"/>
                <a:chExt cx="1056" cy="106"/>
              </a:xfrm>
            </p:grpSpPr>
            <p:sp>
              <p:nvSpPr>
                <p:cNvPr id="21557" name="Rectangle 53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558" name="Rectangle 54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5" name="Group 55"/>
              <p:cNvGrpSpPr>
                <a:grpSpLocks/>
              </p:cNvGrpSpPr>
              <p:nvPr userDrawn="1"/>
            </p:nvGrpSpPr>
            <p:grpSpPr bwMode="auto">
              <a:xfrm>
                <a:off x="3552" y="3840"/>
                <a:ext cx="624" cy="47"/>
                <a:chOff x="624" y="3600"/>
                <a:chExt cx="1056" cy="106"/>
              </a:xfrm>
            </p:grpSpPr>
            <p:sp>
              <p:nvSpPr>
                <p:cNvPr id="21560" name="Rectangle 56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561" name="Rectangle 57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6" name="Group 58"/>
              <p:cNvGrpSpPr>
                <a:grpSpLocks/>
              </p:cNvGrpSpPr>
              <p:nvPr userDrawn="1"/>
            </p:nvGrpSpPr>
            <p:grpSpPr bwMode="auto">
              <a:xfrm>
                <a:off x="4224" y="3840"/>
                <a:ext cx="624" cy="47"/>
                <a:chOff x="624" y="3706"/>
                <a:chExt cx="1056" cy="106"/>
              </a:xfrm>
            </p:grpSpPr>
            <p:sp>
              <p:nvSpPr>
                <p:cNvPr id="21563" name="Rectangle 59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564" name="Rectangle 60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7" name="Group 61"/>
              <p:cNvGrpSpPr>
                <a:grpSpLocks/>
              </p:cNvGrpSpPr>
              <p:nvPr userDrawn="1"/>
            </p:nvGrpSpPr>
            <p:grpSpPr bwMode="auto">
              <a:xfrm>
                <a:off x="4896" y="3840"/>
                <a:ext cx="624" cy="47"/>
                <a:chOff x="624" y="3600"/>
                <a:chExt cx="1056" cy="106"/>
              </a:xfrm>
            </p:grpSpPr>
            <p:sp>
              <p:nvSpPr>
                <p:cNvPr id="21566" name="Rectangle 62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567" name="Rectangle 63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75000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0500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5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05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371128"/>
          </a:xfrm>
        </p:spPr>
        <p:txBody>
          <a:bodyPr/>
          <a:lstStyle/>
          <a:p>
            <a:pPr lvl="0" algn="l"/>
            <a:r>
              <a:rPr lang="ru-RU" sz="1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1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sz="16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51520" y="908720"/>
            <a:ext cx="8568952" cy="5688632"/>
          </a:xfrm>
        </p:spPr>
        <p:txBody>
          <a:bodyPr/>
          <a:lstStyle/>
          <a:p>
            <a:pPr>
              <a:buNone/>
            </a:pPr>
            <a:endParaRPr lang="ru-RU" sz="1400" dirty="0" smtClean="0">
              <a:solidFill>
                <a:schemeClr val="tx2"/>
              </a:solidFill>
            </a:endParaRPr>
          </a:p>
          <a:p>
            <a:endParaRPr lang="ru-RU" dirty="0"/>
          </a:p>
        </p:txBody>
      </p:sp>
      <p:pic>
        <p:nvPicPr>
          <p:cNvPr id="1026" name="Picture 2" descr="C:\Documents and Settings\Администратор\Рабочий стол\img-010413192837-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052736"/>
            <a:ext cx="8460432" cy="49886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476672"/>
            <a:ext cx="7772400" cy="504056"/>
          </a:xfrm>
        </p:spPr>
        <p:txBody>
          <a:bodyPr/>
          <a:lstStyle/>
          <a:p>
            <a:pPr algn="l"/>
            <a:r>
              <a:rPr lang="ru-RU" sz="1400" b="1" dirty="0" smtClean="0">
                <a:solidFill>
                  <a:schemeClr val="accent6"/>
                </a:solidFill>
              </a:rPr>
              <a:t>Пояснительная записка</a:t>
            </a:r>
            <a:endParaRPr lang="ru-RU" sz="1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08720"/>
            <a:ext cx="8568952" cy="5616624"/>
          </a:xfrm>
        </p:spPr>
        <p:txBody>
          <a:bodyPr/>
          <a:lstStyle/>
          <a:p>
            <a:pPr>
              <a:buNone/>
            </a:pPr>
            <a:r>
              <a:rPr lang="ru-RU" sz="1400" dirty="0" smtClean="0">
                <a:solidFill>
                  <a:schemeClr val="tx2"/>
                </a:solidFill>
              </a:rPr>
              <a:t>Рабочая Программа образовательной деятельности  детей логопедической группы (Далее - Программа) разработана с учетом особенностей развития и особых образовательных потребностей детей с ОНР  4- 7 лет, с учетом ФГОС ДО с учетом примерной адаптированной основной образовательной программой дошкольного образования детей с тяжелыми нарушениями речи, ООП  МАДОУ № 80, разработанной на основе Федеральной адаптированной общеобразовательной  программы.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2"/>
                </a:solidFill>
              </a:rPr>
              <a:t>Программа определяет содержание и организацию образовательного процесса    логопедической группы  № 1 МАДОУ г. Хабаровска «Детский сад комбинированного вида № 80»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2"/>
                </a:solidFill>
              </a:rPr>
              <a:t>При разработке Программы учитывались следующие нормативные документы:</a:t>
            </a:r>
          </a:p>
          <a:p>
            <a:pPr lvl="0"/>
            <a:r>
              <a:rPr lang="ru-RU" sz="1400" dirty="0" smtClean="0">
                <a:solidFill>
                  <a:schemeClr val="tx2"/>
                </a:solidFill>
              </a:rPr>
              <a:t>Федеральный закон «Об образовании в Российской федерации» от 29.12.2012 года № 273 – ФЗ</a:t>
            </a:r>
          </a:p>
          <a:p>
            <a:r>
              <a:rPr lang="ru-RU" sz="1400" dirty="0" smtClean="0">
                <a:solidFill>
                  <a:schemeClr val="tx2"/>
                </a:solidFill>
              </a:rPr>
              <a:t>Федеральная образовательная программа дошкольного образования (далее – ФОП ДО) Приказ Министерства просвещения Российской Федерации от 30 сентября 2022 г. № 874 (зарегистрирован Министерством юстиции Российской Федерации 2 ноября 2022 г., регистрационный  № 70809)</a:t>
            </a:r>
          </a:p>
          <a:p>
            <a:pPr lvl="0"/>
            <a:r>
              <a:rPr lang="ru-RU" sz="1400" dirty="0" smtClean="0">
                <a:solidFill>
                  <a:schemeClr val="tx2"/>
                </a:solidFill>
              </a:rPr>
              <a:t>Приказ Минобразования и науки РФ от 30.08.2013г. № 1014 «Об утверждении Порядка организации и осуществления образовательной деятельности по основным общеобразовательным программам – образовательным программам дошкольного образования»</a:t>
            </a:r>
          </a:p>
          <a:p>
            <a:pPr lvl="0"/>
            <a:r>
              <a:rPr lang="ru-RU" sz="1400" dirty="0" err="1" smtClean="0">
                <a:solidFill>
                  <a:schemeClr val="tx2"/>
                </a:solidFill>
              </a:rPr>
              <a:t>СанПин</a:t>
            </a:r>
            <a:r>
              <a:rPr lang="ru-RU" sz="1400" dirty="0" smtClean="0">
                <a:solidFill>
                  <a:schemeClr val="tx2"/>
                </a:solidFill>
              </a:rPr>
              <a:t> 2.4.3049-21 «Санитарно-эпидемиологические требования к устройству, содержанию и организации режима работы дошкольных образовательных организаций», утвержденные постановлением Главного государственного санитарного врача РФ от 15 мая 2021 г. № 26; - Комментарии Мин.обр.науки России к ФГОС дошкольного образования</a:t>
            </a:r>
          </a:p>
          <a:p>
            <a:pPr lvl="0"/>
            <a:r>
              <a:rPr lang="ru-RU" sz="1400" dirty="0" smtClean="0">
                <a:solidFill>
                  <a:schemeClr val="tx2"/>
                </a:solidFill>
              </a:rPr>
              <a:t>Приказ Минобразования и науки РФ от 17.10.2013г. № 1155 «Об утверждении Федерального Государственного Образовательного Стандарта Дошкольного Образования» (ФГОС ДО),  с изменениями на 08.11.2022 г.</a:t>
            </a:r>
          </a:p>
          <a:p>
            <a:pPr lvl="0"/>
            <a:r>
              <a:rPr lang="ru-RU" sz="1400" dirty="0" smtClean="0">
                <a:solidFill>
                  <a:schemeClr val="tx2"/>
                </a:solidFill>
              </a:rPr>
              <a:t>Устав ДОУ</a:t>
            </a:r>
          </a:p>
          <a:p>
            <a:pPr lvl="0"/>
            <a:r>
              <a:rPr lang="ru-RU" sz="1400" dirty="0" smtClean="0">
                <a:solidFill>
                  <a:schemeClr val="tx2"/>
                </a:solidFill>
              </a:rPr>
              <a:t>ООП ДО</a:t>
            </a:r>
            <a:endParaRPr lang="ru-RU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515144"/>
          </a:xfrm>
        </p:spPr>
        <p:txBody>
          <a:bodyPr/>
          <a:lstStyle/>
          <a:p>
            <a:pPr algn="l"/>
            <a:r>
              <a:rPr lang="ru-RU" sz="1400" b="1" dirty="0">
                <a:latin typeface="+mj-lt"/>
                <a:ea typeface="+mj-ea"/>
                <a:cs typeface="+mj-cs"/>
              </a:rPr>
              <a:t>Цели реализации программы:</a:t>
            </a:r>
            <a:endParaRPr lang="ru-RU" sz="1400" dirty="0">
              <a:latin typeface="+mj-lt"/>
              <a:ea typeface="+mj-ea"/>
              <a:cs typeface="+mj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196752"/>
            <a:ext cx="7772400" cy="5112568"/>
          </a:xfrm>
        </p:spPr>
        <p:txBody>
          <a:bodyPr/>
          <a:lstStyle/>
          <a:p>
            <a:pPr lvl="0">
              <a:buNone/>
            </a:pPr>
            <a:endParaRPr lang="ru-RU" sz="1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4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построение </a:t>
            </a:r>
            <a:r>
              <a:rPr lang="ru-RU" sz="14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системы коррекционно - развивающей работы в логопедической группе (ОНР), предусматривающей полную интеграцию действий всех специалистов дошкольного образовательного учреждения и родителей дошкольников. </a:t>
            </a:r>
          </a:p>
          <a:p>
            <a:pPr lvl="0"/>
            <a:r>
              <a:rPr lang="ru-RU" sz="14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создание благоприятных условий для полноценного проживания ребенком с ограниченными возможностями здоровья (ОНР)  дошкольного детства, формирование основ базовой культуры личности, всестороннее развитие психических и физических качеств в соответствии с возрастными и индивидуальными особенностями, подготовка к жизни в современном обществе, формирование предпосылок к учебной деятельности, обеспечение безопасности жизнедеятельности дошкольника. </a:t>
            </a:r>
          </a:p>
          <a:p>
            <a:pPr lvl="0"/>
            <a:r>
              <a:rPr lang="ru-RU" sz="14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 обучение и воспитание ребёнка дошкольного возраста как гражданина Российской Федерации, формирование основ его гражданской и культурной идентичности на соответствующем его возрасту содержании доступными средствами</a:t>
            </a:r>
            <a:r>
              <a:rPr lang="ru-RU" sz="14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;</a:t>
            </a:r>
            <a:endParaRPr lang="ru-RU" sz="14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4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  создание единого ядра содержания дошкольного образования  ориентированного на приобщение детей к традиционным духовно-нравственным и </a:t>
            </a:r>
            <a:r>
              <a:rPr lang="ru-RU" sz="14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социокультурным</a:t>
            </a:r>
            <a:r>
              <a:rPr lang="ru-RU" sz="14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ценностям российского народа, воспитание подрастающего поколения как знающего и уважающего историю и культуру своей семьи, большой и малой Родины</a:t>
            </a:r>
            <a:r>
              <a:rPr lang="ru-RU" sz="14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;</a:t>
            </a:r>
            <a:r>
              <a:rPr lang="ru-RU" sz="14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ru-RU" sz="14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создание единого федерального образовательного пространства воспитания и обучения детей от рождения до поступления в общеобразовательную организацию, обеспечивающего ребёнку и его родителям (законным представителям) равные, качественные условия ДО, вне зависимости от места проживания.</a:t>
            </a:r>
          </a:p>
          <a:p>
            <a:endParaRPr lang="ru-RU" sz="1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59160"/>
          </a:xfrm>
        </p:spPr>
        <p:txBody>
          <a:bodyPr/>
          <a:lstStyle/>
          <a:p>
            <a:pPr algn="l"/>
            <a:r>
              <a:rPr lang="ru-RU" sz="1400" b="1" i="1" dirty="0">
                <a:latin typeface="+mj-lt"/>
                <a:ea typeface="+mj-ea"/>
                <a:cs typeface="+mj-cs"/>
              </a:rPr>
              <a:t>Задачи реализации Программы:</a:t>
            </a:r>
            <a:r>
              <a:rPr lang="ru-RU" sz="1400" dirty="0">
                <a:latin typeface="+mj-lt"/>
                <a:ea typeface="+mj-ea"/>
                <a:cs typeface="+mj-cs"/>
              </a:rPr>
              <a:t/>
            </a:r>
            <a:br>
              <a:rPr lang="ru-RU" sz="1400" dirty="0">
                <a:latin typeface="+mj-lt"/>
                <a:ea typeface="+mj-ea"/>
                <a:cs typeface="+mj-cs"/>
              </a:rPr>
            </a:br>
            <a:endParaRPr lang="ru-RU" sz="1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80728"/>
            <a:ext cx="8062664" cy="5256584"/>
          </a:xfrm>
        </p:spPr>
        <p:txBody>
          <a:bodyPr/>
          <a:lstStyle/>
          <a:p>
            <a:pPr lvl="1"/>
            <a:endParaRPr lang="ru-RU" sz="1400" dirty="0" smtClean="0">
              <a:solidFill>
                <a:schemeClr val="tx1"/>
              </a:solidFill>
              <a:latin typeface="+mn-lt"/>
            </a:endParaRPr>
          </a:p>
          <a:p>
            <a:pPr lvl="1"/>
            <a:r>
              <a:rPr lang="ru-RU" sz="1400" dirty="0" smtClean="0">
                <a:solidFill>
                  <a:schemeClr val="tx2"/>
                </a:solidFill>
                <a:latin typeface="+mn-lt"/>
              </a:rPr>
              <a:t>охрана </a:t>
            </a:r>
            <a:r>
              <a:rPr lang="ru-RU" sz="1400" dirty="0">
                <a:solidFill>
                  <a:schemeClr val="tx2"/>
                </a:solidFill>
                <a:latin typeface="+mn-lt"/>
              </a:rPr>
              <a:t>и укрепление физического и психического здоровья детей;</a:t>
            </a:r>
          </a:p>
          <a:p>
            <a:pPr lvl="1"/>
            <a:r>
              <a:rPr lang="ru-RU" sz="1400" dirty="0">
                <a:solidFill>
                  <a:schemeClr val="tx2"/>
                </a:solidFill>
                <a:latin typeface="+mn-lt"/>
              </a:rPr>
              <a:t>обеспечение равных возможностей для полноценного развития каждого ребенка в период дошкольного детства независимо от индивидуальных особенностей воспитанника, включая ограниченные возможности здоровья;</a:t>
            </a:r>
          </a:p>
          <a:p>
            <a:pPr lvl="1"/>
            <a:r>
              <a:rPr lang="ru-RU" sz="1400" dirty="0">
                <a:solidFill>
                  <a:schemeClr val="tx2"/>
                </a:solidFill>
                <a:latin typeface="+mn-lt"/>
              </a:rPr>
              <a:t>обеспечение преемственности целей, задач и содержания Программы с программами начального  общего образования;</a:t>
            </a:r>
          </a:p>
          <a:p>
            <a:pPr lvl="1"/>
            <a:r>
              <a:rPr lang="ru-RU" sz="1400" dirty="0">
                <a:solidFill>
                  <a:schemeClr val="tx2"/>
                </a:solidFill>
                <a:latin typeface="+mn-lt"/>
              </a:rPr>
              <a:t>создание благоприятных условий развития детей в соответствии с их возрастными и индивидуальными особенностями и склонностями;</a:t>
            </a:r>
          </a:p>
          <a:p>
            <a:pPr lvl="1"/>
            <a:r>
              <a:rPr lang="ru-RU" sz="1400" dirty="0">
                <a:solidFill>
                  <a:schemeClr val="tx2"/>
                </a:solidFill>
                <a:latin typeface="+mn-lt"/>
              </a:rPr>
              <a:t>объединение обучения и воспитания в целостный образовательный процесс;</a:t>
            </a:r>
          </a:p>
          <a:p>
            <a:pPr lvl="1"/>
            <a:r>
              <a:rPr lang="ru-RU" sz="1400" dirty="0">
                <a:solidFill>
                  <a:schemeClr val="tx2"/>
                </a:solidFill>
                <a:latin typeface="+mn-lt"/>
              </a:rPr>
              <a:t>формирование общей культуры личности детей;</a:t>
            </a:r>
          </a:p>
          <a:p>
            <a:pPr lvl="1"/>
            <a:r>
              <a:rPr lang="ru-RU" sz="1400" dirty="0">
                <a:solidFill>
                  <a:schemeClr val="tx2"/>
                </a:solidFill>
                <a:latin typeface="+mn-lt"/>
              </a:rPr>
              <a:t>обеспечение вариативности и разнообразия организационных форм дошкольного образования;</a:t>
            </a:r>
          </a:p>
          <a:p>
            <a:pPr lvl="1"/>
            <a:r>
              <a:rPr lang="ru-RU" sz="1400" dirty="0">
                <a:solidFill>
                  <a:schemeClr val="tx2"/>
                </a:solidFill>
                <a:latin typeface="+mn-lt"/>
              </a:rPr>
              <a:t>формирование </a:t>
            </a:r>
            <a:r>
              <a:rPr lang="ru-RU" sz="1400" dirty="0" err="1">
                <a:solidFill>
                  <a:schemeClr val="tx2"/>
                </a:solidFill>
                <a:latin typeface="+mn-lt"/>
              </a:rPr>
              <a:t>социокультурной</a:t>
            </a:r>
            <a:r>
              <a:rPr lang="ru-RU" sz="1400" dirty="0">
                <a:solidFill>
                  <a:schemeClr val="tx2"/>
                </a:solidFill>
                <a:latin typeface="+mn-lt"/>
              </a:rPr>
              <a:t> среды, соответствующей возрастным, индивидуальным, психологическим и физиологическим особенностям детей;</a:t>
            </a:r>
          </a:p>
          <a:p>
            <a:pPr lvl="1"/>
            <a:r>
              <a:rPr lang="ru-RU" sz="1400" dirty="0">
                <a:solidFill>
                  <a:schemeClr val="tx2"/>
                </a:solidFill>
                <a:latin typeface="+mn-lt"/>
              </a:rPr>
              <a:t>обеспечение психолого-педагогической поддержки семьи и повышения компетентности родителей (законных представителей) в вопросах развития и образования, охраны и укрепления здоровья детей.</a:t>
            </a:r>
          </a:p>
          <a:p>
            <a:pPr>
              <a:buNone/>
            </a:pPr>
            <a:r>
              <a:rPr lang="ru-RU" sz="14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Задачи   реализуются в процессе разнообразных видов детской деятельности </a:t>
            </a:r>
            <a:r>
              <a:rPr lang="ru-RU" sz="14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игровой,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коммуникативной</a:t>
            </a:r>
            <a:r>
              <a:rPr lang="ru-RU" sz="14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, трудовой, познавательно-исследовательской, продуктивной, </a:t>
            </a:r>
            <a:r>
              <a:rPr lang="ru-RU" sz="14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музыкальной,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чтения</a:t>
            </a:r>
            <a:r>
              <a:rPr lang="ru-RU" sz="14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.</a:t>
            </a:r>
            <a:endParaRPr lang="ru-RU" sz="1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31168"/>
          </a:xfrm>
        </p:spPr>
        <p:txBody>
          <a:bodyPr/>
          <a:lstStyle/>
          <a:p>
            <a:pPr algn="l"/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>ОСНОВНЫЕ НАПРАВЛЕНИЯ КОРРЕКЦИОННОЙ РАБОТЫ </a:t>
            </a:r>
            <a:r>
              <a:rPr lang="ru-RU" sz="1200" dirty="0" smtClean="0"/>
              <a:t/>
            </a:r>
            <a:br>
              <a:rPr lang="ru-RU" sz="1200" dirty="0" smtClean="0"/>
            </a:br>
            <a:endParaRPr lang="ru-RU" sz="1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556792"/>
            <a:ext cx="8568952" cy="4539208"/>
          </a:xfrm>
        </p:spPr>
        <p:txBody>
          <a:bodyPr/>
          <a:lstStyle/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dirty="0" smtClean="0">
                <a:solidFill>
                  <a:schemeClr val="tx2"/>
                </a:solidFill>
              </a:rPr>
              <a:t>Успех коррекционно-воспитательной работы в логопедической группе определяется строгой, продуманной системой, суть которой заключается в </a:t>
            </a:r>
            <a:r>
              <a:rPr lang="ru-RU" sz="1400" dirty="0" err="1" smtClean="0">
                <a:solidFill>
                  <a:schemeClr val="tx2"/>
                </a:solidFill>
              </a:rPr>
              <a:t>логопедизации</a:t>
            </a:r>
            <a:r>
              <a:rPr lang="ru-RU" sz="1400" dirty="0" smtClean="0">
                <a:solidFill>
                  <a:schemeClr val="tx2"/>
                </a:solidFill>
              </a:rPr>
              <a:t> всего учебно-воспитательного процесса, всей жизни и деятельности детей. Единственный путь осуществления </a:t>
            </a:r>
            <a:r>
              <a:rPr lang="ru-RU" sz="1400" dirty="0" err="1" smtClean="0">
                <a:solidFill>
                  <a:schemeClr val="tx2"/>
                </a:solidFill>
              </a:rPr>
              <a:t>логопедизации</a:t>
            </a:r>
            <a:r>
              <a:rPr lang="ru-RU" sz="1400" dirty="0" smtClean="0">
                <a:solidFill>
                  <a:schemeClr val="tx2"/>
                </a:solidFill>
              </a:rPr>
              <a:t> — это тесное взаимодействие логопеда и воспитателя (при разных функциональных задачах и методах коррекционной работы). </a:t>
            </a:r>
            <a:r>
              <a:rPr lang="ru-RU" sz="1400" b="1" dirty="0" smtClean="0">
                <a:solidFill>
                  <a:schemeClr val="tx2"/>
                </a:solidFill>
              </a:rPr>
              <a:t>                </a:t>
            </a:r>
          </a:p>
          <a:p>
            <a:pPr>
              <a:buNone/>
            </a:pPr>
            <a:endParaRPr lang="ru-RU" sz="1400" b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ru-RU" sz="1400" b="1" dirty="0" smtClean="0">
                <a:solidFill>
                  <a:schemeClr val="tx2"/>
                </a:solidFill>
              </a:rPr>
              <a:t>Коррекционные задачи, стоящие перед воспитателем логопедической группы</a:t>
            </a:r>
            <a:r>
              <a:rPr lang="ru-RU" sz="1400" dirty="0" smtClean="0">
                <a:solidFill>
                  <a:schemeClr val="tx2"/>
                </a:solidFill>
              </a:rPr>
              <a:t> 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2"/>
                </a:solidFill>
              </a:rPr>
              <a:t/>
            </a:r>
            <a:br>
              <a:rPr lang="ru-RU" sz="1400" dirty="0" smtClean="0">
                <a:solidFill>
                  <a:schemeClr val="tx2"/>
                </a:solidFill>
              </a:rPr>
            </a:br>
            <a:r>
              <a:rPr lang="ru-RU" sz="1400" dirty="0" smtClean="0">
                <a:solidFill>
                  <a:schemeClr val="tx2"/>
                </a:solidFill>
              </a:rPr>
              <a:t>1. Постоянное совершенствование артикуляционной, тонкой и общей моторики. 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2"/>
                </a:solidFill>
              </a:rPr>
              <a:t>        2. Закрепление произношения поставленных логопедом звуков.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2"/>
                </a:solidFill>
              </a:rPr>
              <a:t>        3. Целенаправленная активизация отработанной лексики. </a:t>
            </a:r>
            <a:br>
              <a:rPr lang="ru-RU" sz="1400" dirty="0" smtClean="0">
                <a:solidFill>
                  <a:schemeClr val="tx2"/>
                </a:solidFill>
              </a:rPr>
            </a:br>
            <a:r>
              <a:rPr lang="ru-RU" sz="1400" dirty="0" smtClean="0">
                <a:solidFill>
                  <a:schemeClr val="tx2"/>
                </a:solidFill>
              </a:rPr>
              <a:t>4. Упражнение в правильном употреблении сформированных грамматических категорий.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2"/>
                </a:solidFill>
              </a:rPr>
              <a:t>        5. Развитие внимания, памяти, логического мышления в играх и упражнениях на бездефектном речевом материале. 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2"/>
                </a:solidFill>
              </a:rPr>
              <a:t>        6. Формирование связной речи. 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2"/>
                </a:solidFill>
              </a:rPr>
              <a:t>        7. Закрепление навыков чтения и письма. </a:t>
            </a:r>
            <a:br>
              <a:rPr lang="ru-RU" sz="1400" dirty="0" smtClean="0">
                <a:solidFill>
                  <a:schemeClr val="tx2"/>
                </a:solidFill>
              </a:rPr>
            </a:br>
            <a:endParaRPr lang="ru-RU" sz="1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515144"/>
          </a:xfrm>
        </p:spPr>
        <p:txBody>
          <a:bodyPr/>
          <a:lstStyle/>
          <a:p>
            <a:pPr algn="l"/>
            <a:r>
              <a:rPr lang="ru-RU" sz="1400" b="1" dirty="0" smtClean="0"/>
              <a:t>Целевые ориентиры   освоения программы: </a:t>
            </a:r>
            <a:r>
              <a:rPr lang="ru-RU" sz="1200" dirty="0" smtClean="0"/>
              <a:t/>
            </a:r>
            <a:br>
              <a:rPr lang="ru-RU" sz="1200" dirty="0" smtClean="0"/>
            </a:br>
            <a:endParaRPr lang="ru-RU" sz="1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112568"/>
          </a:xfrm>
        </p:spPr>
        <p:txBody>
          <a:bodyPr/>
          <a:lstStyle/>
          <a:p>
            <a:pPr>
              <a:buNone/>
            </a:pPr>
            <a:r>
              <a:rPr lang="ru-RU" sz="1400" dirty="0" smtClean="0">
                <a:solidFill>
                  <a:schemeClr val="tx2"/>
                </a:solidFill>
              </a:rPr>
              <a:t>Целевые ориентиры не подлежат непосредственной оценке, в том числе в виде педагогической диагностики (мониторинга), и не являются основанием для их формального сравнения с реальными достижениями детей. </a:t>
            </a:r>
          </a:p>
          <a:p>
            <a:pPr>
              <a:buNone/>
            </a:pPr>
            <a:endParaRPr lang="ru-RU" sz="14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ru-RU" sz="1400" dirty="0" smtClean="0">
                <a:solidFill>
                  <a:schemeClr val="tx2"/>
                </a:solidFill>
              </a:rPr>
              <a:t>Результаты педагогического мониторинга используются исключительно для решения следующих образовательных задач:</a:t>
            </a:r>
          </a:p>
          <a:p>
            <a:pPr marL="800100" lvl="1" indent="-342900">
              <a:buNone/>
            </a:pPr>
            <a:r>
              <a:rPr lang="ru-RU" sz="1400" dirty="0" smtClean="0">
                <a:solidFill>
                  <a:schemeClr val="tx2"/>
                </a:solidFill>
              </a:rPr>
              <a:t>1) Индивидуализации образования (в том числе поддержки ребёнка, построения его</a:t>
            </a:r>
          </a:p>
          <a:p>
            <a:pPr marL="800100" lvl="1" indent="-342900">
              <a:buNone/>
            </a:pPr>
            <a:r>
              <a:rPr lang="ru-RU" sz="1400" dirty="0" smtClean="0">
                <a:solidFill>
                  <a:schemeClr val="tx2"/>
                </a:solidFill>
              </a:rPr>
              <a:t>образовательной траектории или   профессиональной коррекции особенностей его развития);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2"/>
                </a:solidFill>
              </a:rPr>
              <a:t>           2) Оптимизации работы с группой детей.</a:t>
            </a:r>
          </a:p>
          <a:p>
            <a:pPr>
              <a:buNone/>
            </a:pPr>
            <a:endParaRPr lang="ru-RU" sz="14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ru-RU" sz="1400" b="1" dirty="0" smtClean="0">
                <a:solidFill>
                  <a:schemeClr val="tx2"/>
                </a:solidFill>
              </a:rPr>
              <a:t>Целевые ориентиры на этапе завершения дошкольного образования</a:t>
            </a:r>
            <a:r>
              <a:rPr lang="ru-RU" sz="1400" b="1" dirty="0" smtClean="0">
                <a:solidFill>
                  <a:schemeClr val="tx2"/>
                </a:solidFill>
              </a:rPr>
              <a:t>:</a:t>
            </a:r>
          </a:p>
          <a:p>
            <a:pPr>
              <a:buNone/>
            </a:pPr>
            <a:endParaRPr lang="ru-RU" sz="1400" dirty="0" smtClean="0">
              <a:solidFill>
                <a:schemeClr val="tx2"/>
              </a:solidFill>
            </a:endParaRPr>
          </a:p>
          <a:p>
            <a:pPr lvl="0"/>
            <a:r>
              <a:rPr lang="ru-RU" sz="1400" dirty="0" smtClean="0">
                <a:solidFill>
                  <a:schemeClr val="tx2"/>
                </a:solidFill>
              </a:rPr>
              <a:t>ребёнок овладевает основными культурными способами деятельности, проявляет инициативу и самостоятельность в разных видах деятельности - игре, общении, познавательно-исследовательской деятельности, конструировании и др.; способен выбирать себе род занятий, участников по совместной деятельности;</a:t>
            </a:r>
          </a:p>
          <a:p>
            <a:pPr lvl="0"/>
            <a:r>
              <a:rPr lang="ru-RU" sz="1400" dirty="0" smtClean="0">
                <a:solidFill>
                  <a:schemeClr val="tx2"/>
                </a:solidFill>
              </a:rPr>
              <a:t>ребёнок обладает установкой положительного отношения к миру, к разным видам труда, другим людям и самому себе, обладает чувством собственного достоинства; активно взаимодействует со сверстниками и взрослыми, участвует в совместных играх. 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конфликты;</a:t>
            </a:r>
          </a:p>
          <a:p>
            <a:pPr lvl="0">
              <a:buNone/>
            </a:pPr>
            <a:endParaRPr lang="ru-RU" sz="2800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sz="2800" dirty="0" smtClean="0"/>
          </a:p>
          <a:p>
            <a:endParaRPr lang="ru-RU"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764704"/>
            <a:ext cx="8352928" cy="5616624"/>
          </a:xfrm>
        </p:spPr>
        <p:txBody>
          <a:bodyPr/>
          <a:lstStyle/>
          <a:p>
            <a:pPr lvl="0"/>
            <a:r>
              <a:rPr lang="ru-RU" sz="1400" dirty="0" smtClean="0">
                <a:solidFill>
                  <a:schemeClr val="tx2"/>
                </a:solidFill>
              </a:rPr>
              <a:t>ребёнок обладает развитым воображением, которое реализуется в разных видах деятельности, и прежде всего в игре; ребёнок владеет разными формами и видами игры, различает условную и реальную ситуации, умеет подчиняться разным правилам и социальным нормам;</a:t>
            </a:r>
          </a:p>
          <a:p>
            <a:pPr lvl="0"/>
            <a:r>
              <a:rPr lang="ru-RU" sz="1400" dirty="0" smtClean="0">
                <a:solidFill>
                  <a:schemeClr val="tx2"/>
                </a:solidFill>
              </a:rPr>
              <a:t>ребёнок достаточно хорошо владеет устной речью, может выражать свои мысли и желания, может использовать речь для выражения своих мыслей, чувств</a:t>
            </a:r>
          </a:p>
          <a:p>
            <a:pPr lvl="0"/>
            <a:r>
              <a:rPr lang="ru-RU" sz="1400" dirty="0" smtClean="0">
                <a:solidFill>
                  <a:schemeClr val="tx2"/>
                </a:solidFill>
              </a:rPr>
              <a:t> ребёнок достаточно хорошо владеет построением речевого высказывания в ситуации общения, может выделять звуки в словах, у ребёнка складываются предпосылки грамотности;</a:t>
            </a:r>
          </a:p>
          <a:p>
            <a:pPr lvl="0"/>
            <a:r>
              <a:rPr lang="ru-RU" sz="1400" dirty="0" smtClean="0">
                <a:solidFill>
                  <a:schemeClr val="tx2"/>
                </a:solidFill>
              </a:rPr>
              <a:t>у ребёнка развита крупная и мелкая моторика; он подвижен, вынослив, владеет основными движениями, может контролировать свои движения и управлять ими;</a:t>
            </a:r>
          </a:p>
          <a:p>
            <a:pPr lvl="0"/>
            <a:r>
              <a:rPr lang="ru-RU" sz="1400" dirty="0" smtClean="0">
                <a:solidFill>
                  <a:schemeClr val="tx2"/>
                </a:solidFill>
              </a:rPr>
              <a:t>ребёнок 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личной гигиены;</a:t>
            </a:r>
          </a:p>
          <a:p>
            <a:pPr lvl="0"/>
            <a:r>
              <a:rPr lang="ru-RU" sz="1400" dirty="0" smtClean="0">
                <a:solidFill>
                  <a:schemeClr val="tx2"/>
                </a:solidFill>
              </a:rPr>
              <a:t>ребёнок проявляет любознательность, задаёт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людей; склонен наблюдать, экспериментировать. Обладает начальными знаниями о себе, о природном и социальном мире, в котором он живёт; знаком с произведениями детской литературы, обладает элементарными представлениями из области живой природы, естествознания, математики, истории и т.п.; ребёнок способен к принятию собственных решений, опираясь на свои знания и умения в различных видах деятельности.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2"/>
                </a:solidFill>
              </a:rPr>
              <a:t> Целевые ориентиры Программы выступают основаниями преемственности дошкольного и начального общего образования. При соблюдении требований к условиям реализации Программы настоящие целевые ориентиры предполагают формирование у детей дошкольного возраста предпосылок к учебной деятельности на этапе завершения ими дошкольного образования.</a:t>
            </a:r>
          </a:p>
          <a:p>
            <a:endParaRPr lang="ru-RU" sz="1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515144"/>
          </a:xfrm>
        </p:spPr>
        <p:txBody>
          <a:bodyPr/>
          <a:lstStyle/>
          <a:p>
            <a:pPr algn="l"/>
            <a:r>
              <a:rPr lang="ru-RU" sz="1400" b="1" dirty="0" smtClean="0"/>
              <a:t>Работа с родителями.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124744"/>
            <a:ext cx="7772400" cy="4971256"/>
          </a:xfrm>
        </p:spPr>
        <p:txBody>
          <a:bodyPr/>
          <a:lstStyle/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dirty="0" smtClean="0">
                <a:solidFill>
                  <a:schemeClr val="tx2"/>
                </a:solidFill>
              </a:rPr>
              <a:t>Содержание работы с семьей по направлениям:</a:t>
            </a:r>
          </a:p>
          <a:p>
            <a:pPr>
              <a:buNone/>
            </a:pPr>
            <a:endParaRPr lang="ru-RU" sz="14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ru-RU" sz="1400" i="1" dirty="0" smtClean="0">
                <a:solidFill>
                  <a:schemeClr val="tx2"/>
                </a:solidFill>
              </a:rPr>
              <a:t>        «Физическое развитие»:</a:t>
            </a:r>
            <a:endParaRPr lang="ru-RU" sz="1400" dirty="0" smtClean="0">
              <a:solidFill>
                <a:schemeClr val="tx2"/>
              </a:solidFill>
            </a:endParaRPr>
          </a:p>
          <a:p>
            <a:r>
              <a:rPr lang="ru-RU" sz="1400" dirty="0" smtClean="0">
                <a:solidFill>
                  <a:schemeClr val="tx2"/>
                </a:solidFill>
              </a:rPr>
              <a:t> информирование родителей о факторах, влияющих на физическое здоровье ребенка (спокойное общение, питание, закаливание, движение);</a:t>
            </a:r>
          </a:p>
          <a:p>
            <a:r>
              <a:rPr lang="ru-RU" sz="1400" i="1" dirty="0" smtClean="0">
                <a:solidFill>
                  <a:schemeClr val="tx2"/>
                </a:solidFill>
              </a:rPr>
              <a:t> </a:t>
            </a:r>
            <a:r>
              <a:rPr lang="ru-RU" sz="1400" dirty="0" smtClean="0">
                <a:solidFill>
                  <a:schemeClr val="tx2"/>
                </a:solidFill>
              </a:rPr>
              <a:t>стимулирование двигательной активности ребенка совместными спортивными играми, прогулками.</a:t>
            </a:r>
          </a:p>
          <a:p>
            <a:pPr>
              <a:buNone/>
            </a:pPr>
            <a:endParaRPr lang="ru-RU" sz="14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ru-RU" sz="1400" i="1" dirty="0" smtClean="0">
                <a:solidFill>
                  <a:schemeClr val="tx2"/>
                </a:solidFill>
              </a:rPr>
              <a:t>        «Социально-коммуникативное»:</a:t>
            </a:r>
            <a:endParaRPr lang="ru-RU" sz="1400" dirty="0" smtClean="0">
              <a:solidFill>
                <a:schemeClr val="tx2"/>
              </a:solidFill>
            </a:endParaRPr>
          </a:p>
          <a:p>
            <a:r>
              <a:rPr lang="ru-RU" sz="1400" dirty="0" smtClean="0">
                <a:solidFill>
                  <a:schemeClr val="tx2"/>
                </a:solidFill>
              </a:rPr>
              <a:t> знакомство родителей с опасными для здоровья ребенка ситуациями (дома, на даче, на     дороге, в лесу, у водоема) и способами поведения в них;</a:t>
            </a:r>
          </a:p>
          <a:p>
            <a:r>
              <a:rPr lang="ru-RU" sz="1400" dirty="0" smtClean="0">
                <a:solidFill>
                  <a:schemeClr val="tx2"/>
                </a:solidFill>
              </a:rPr>
              <a:t> привлекать родителей к активному отдыху с детьми;</a:t>
            </a:r>
          </a:p>
          <a:p>
            <a:r>
              <a:rPr lang="ru-RU" sz="1400" dirty="0" smtClean="0">
                <a:solidFill>
                  <a:schemeClr val="tx2"/>
                </a:solidFill>
              </a:rPr>
              <a:t> заинтересовать родителей в развитии игровой деятельности детей, обеспечивающей успешную социализацию, усвоение гендерного поведения;</a:t>
            </a:r>
          </a:p>
          <a:p>
            <a:r>
              <a:rPr lang="ru-RU" sz="1400" dirty="0" smtClean="0">
                <a:solidFill>
                  <a:schemeClr val="tx2"/>
                </a:solidFill>
              </a:rPr>
              <a:t>сопровождать и поддерживать семью в реализации воспитательных воздействий;</a:t>
            </a:r>
          </a:p>
          <a:p>
            <a:r>
              <a:rPr lang="ru-RU" sz="1400" dirty="0" smtClean="0">
                <a:solidFill>
                  <a:schemeClr val="tx2"/>
                </a:solidFill>
              </a:rPr>
              <a:t> изучить традиции трудового воспитания в семьях воспитанников;</a:t>
            </a:r>
          </a:p>
          <a:p>
            <a:r>
              <a:rPr lang="ru-RU" sz="1400" dirty="0" smtClean="0">
                <a:solidFill>
                  <a:schemeClr val="tx2"/>
                </a:solidFill>
              </a:rPr>
              <a:t>проводить совместные с родителями конкурсы, акции по благоустройству и озеленению территории детского сада, ориентируясь на потребности и возможности детей и научно обоснованные принципы, и нормативы.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08720"/>
            <a:ext cx="8280920" cy="5187280"/>
          </a:xfrm>
        </p:spPr>
        <p:txBody>
          <a:bodyPr/>
          <a:lstStyle/>
          <a:p>
            <a:pPr>
              <a:buNone/>
            </a:pPr>
            <a:r>
              <a:rPr lang="ru-RU" sz="1400" i="1" dirty="0" smtClean="0">
                <a:solidFill>
                  <a:schemeClr val="tx2"/>
                </a:solidFill>
              </a:rPr>
              <a:t>         </a:t>
            </a:r>
          </a:p>
          <a:p>
            <a:pPr>
              <a:buNone/>
            </a:pPr>
            <a:r>
              <a:rPr lang="ru-RU" sz="1400" i="1" dirty="0" smtClean="0">
                <a:solidFill>
                  <a:schemeClr val="tx2"/>
                </a:solidFill>
              </a:rPr>
              <a:t>          «Познавательное развитие»:</a:t>
            </a:r>
            <a:endParaRPr lang="ru-RU" sz="1400" dirty="0" smtClean="0">
              <a:solidFill>
                <a:schemeClr val="tx2"/>
              </a:solidFill>
            </a:endParaRPr>
          </a:p>
          <a:p>
            <a:r>
              <a:rPr lang="ru-RU" sz="1400" dirty="0" smtClean="0">
                <a:solidFill>
                  <a:schemeClr val="tx2"/>
                </a:solidFill>
              </a:rPr>
              <a:t>ориентировать родителей на развитие у ребенка потребности к познанию, общению со взрослыми и сверстниками;</a:t>
            </a:r>
          </a:p>
          <a:p>
            <a:endParaRPr lang="ru-RU" sz="14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ru-RU" sz="1400" i="1" dirty="0" smtClean="0">
                <a:solidFill>
                  <a:schemeClr val="tx2"/>
                </a:solidFill>
              </a:rPr>
              <a:t>         «Речевое развитие»:</a:t>
            </a:r>
            <a:endParaRPr lang="ru-RU" sz="1400" dirty="0" smtClean="0">
              <a:solidFill>
                <a:schemeClr val="tx2"/>
              </a:solidFill>
            </a:endParaRPr>
          </a:p>
          <a:p>
            <a:r>
              <a:rPr lang="ru-RU" sz="1400" dirty="0" smtClean="0">
                <a:solidFill>
                  <a:schemeClr val="tx2"/>
                </a:solidFill>
              </a:rPr>
              <a:t> развивать у родителей навыки общения с ребенком;</a:t>
            </a:r>
          </a:p>
          <a:p>
            <a:r>
              <a:rPr lang="ru-RU" sz="1400" dirty="0" smtClean="0">
                <a:solidFill>
                  <a:schemeClr val="tx2"/>
                </a:solidFill>
              </a:rPr>
              <a:t> показывать значение доброго, теплого общения с ребенком;</a:t>
            </a:r>
          </a:p>
          <a:p>
            <a:r>
              <a:rPr lang="ru-RU" sz="1400" dirty="0" smtClean="0">
                <a:solidFill>
                  <a:schemeClr val="tx2"/>
                </a:solidFill>
              </a:rPr>
              <a:t> доказывать родителям ценность домашнего чтения;</a:t>
            </a:r>
          </a:p>
          <a:p>
            <a:r>
              <a:rPr lang="ru-RU" sz="1400" dirty="0" smtClean="0">
                <a:solidFill>
                  <a:schemeClr val="tx2"/>
                </a:solidFill>
              </a:rPr>
              <a:t> показывать методы и приемы ознакомления ребенка с художественной литературой. </a:t>
            </a:r>
          </a:p>
          <a:p>
            <a:pPr>
              <a:buNone/>
            </a:pPr>
            <a:endParaRPr lang="ru-RU" sz="14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ru-RU" sz="1400" i="1" dirty="0" smtClean="0">
                <a:solidFill>
                  <a:schemeClr val="tx2"/>
                </a:solidFill>
              </a:rPr>
              <a:t>          «Художественно- эстетическое развитие»:</a:t>
            </a:r>
            <a:endParaRPr lang="ru-RU" sz="1400" dirty="0" smtClean="0">
              <a:solidFill>
                <a:schemeClr val="tx2"/>
              </a:solidFill>
            </a:endParaRPr>
          </a:p>
          <a:p>
            <a:r>
              <a:rPr lang="ru-RU" sz="1400" dirty="0" smtClean="0">
                <a:solidFill>
                  <a:schemeClr val="tx2"/>
                </a:solidFill>
              </a:rPr>
              <a:t>поддержать стремление родителей развивать художественную деятельность детей в детском саду и дома;</a:t>
            </a:r>
          </a:p>
          <a:p>
            <a:r>
              <a:rPr lang="ru-RU" sz="1400" dirty="0" smtClean="0">
                <a:solidFill>
                  <a:schemeClr val="tx2"/>
                </a:solidFill>
              </a:rPr>
              <a:t>привлекать родителей к активным формам совместной с детьми деятельности, способствующим возникновению творческого вдохновения;</a:t>
            </a:r>
          </a:p>
          <a:p>
            <a:r>
              <a:rPr lang="ru-RU" sz="1400" dirty="0" smtClean="0">
                <a:solidFill>
                  <a:schemeClr val="tx2"/>
                </a:solidFill>
              </a:rPr>
              <a:t> раскрыть  возможности  музыки  как средства благоприятного воздействия на психическое здоровье ребенка.</a:t>
            </a:r>
          </a:p>
          <a:p>
            <a:pPr>
              <a:buNone/>
            </a:pPr>
            <a:r>
              <a:rPr lang="ru-RU" sz="1400" b="1" dirty="0" smtClean="0">
                <a:solidFill>
                  <a:schemeClr val="tx2"/>
                </a:solidFill>
              </a:rPr>
              <a:t> </a:t>
            </a:r>
            <a:endParaRPr lang="ru-RU" sz="1400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ru-RU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0D5559A3">
  <a:themeElements>
    <a:clrScheme name="Тема Office 1">
      <a:dk1>
        <a:srgbClr val="8383AD"/>
      </a:dk1>
      <a:lt1>
        <a:srgbClr val="FEFED6"/>
      </a:lt1>
      <a:dk2>
        <a:srgbClr val="404176"/>
      </a:dk2>
      <a:lt2>
        <a:srgbClr val="969696"/>
      </a:lt2>
      <a:accent1>
        <a:srgbClr val="BABE90"/>
      </a:accent1>
      <a:accent2>
        <a:srgbClr val="666699"/>
      </a:accent2>
      <a:accent3>
        <a:srgbClr val="FEFEE8"/>
      </a:accent3>
      <a:accent4>
        <a:srgbClr val="6F6F93"/>
      </a:accent4>
      <a:accent5>
        <a:srgbClr val="D9DBC6"/>
      </a:accent5>
      <a:accent6>
        <a:srgbClr val="5C5C8A"/>
      </a:accent6>
      <a:hlink>
        <a:srgbClr val="C09E4A"/>
      </a:hlink>
      <a:folHlink>
        <a:srgbClr val="006666"/>
      </a:folHlink>
    </a:clrScheme>
    <a:fontScheme name="Тема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Тема Office 1">
        <a:dk1>
          <a:srgbClr val="8383AD"/>
        </a:dk1>
        <a:lt1>
          <a:srgbClr val="FEFED6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EFEE8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8383AD"/>
        </a:dk1>
        <a:lt1>
          <a:srgbClr val="FFFFFF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FFFFF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4D4D4D"/>
        </a:dk1>
        <a:lt1>
          <a:srgbClr val="FFFFFF"/>
        </a:lt1>
        <a:dk2>
          <a:srgbClr val="000000"/>
        </a:dk2>
        <a:lt2>
          <a:srgbClr val="969696"/>
        </a:lt2>
        <a:accent1>
          <a:srgbClr val="DDDDDD"/>
        </a:accent1>
        <a:accent2>
          <a:srgbClr val="5F5F5F"/>
        </a:accent2>
        <a:accent3>
          <a:srgbClr val="FFFFFF"/>
        </a:accent3>
        <a:accent4>
          <a:srgbClr val="404040"/>
        </a:accent4>
        <a:accent5>
          <a:srgbClr val="EBEBEB"/>
        </a:accent5>
        <a:accent6>
          <a:srgbClr val="555555"/>
        </a:accent6>
        <a:hlink>
          <a:srgbClr val="C0C0C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424262"/>
        </a:dk1>
        <a:lt1>
          <a:srgbClr val="FFFFFF"/>
        </a:lt1>
        <a:dk2>
          <a:srgbClr val="22659C"/>
        </a:dk2>
        <a:lt2>
          <a:srgbClr val="A4AEC2"/>
        </a:lt2>
        <a:accent1>
          <a:srgbClr val="B1C7E7"/>
        </a:accent1>
        <a:accent2>
          <a:srgbClr val="494983"/>
        </a:accent2>
        <a:accent3>
          <a:srgbClr val="FFFFFF"/>
        </a:accent3>
        <a:accent4>
          <a:srgbClr val="373753"/>
        </a:accent4>
        <a:accent5>
          <a:srgbClr val="D5E0F1"/>
        </a:accent5>
        <a:accent6>
          <a:srgbClr val="414176"/>
        </a:accent6>
        <a:hlink>
          <a:srgbClr val="6EADC4"/>
        </a:hlink>
        <a:folHlink>
          <a:srgbClr val="3E688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404176"/>
        </a:dk2>
        <a:lt2>
          <a:srgbClr val="969696"/>
        </a:lt2>
        <a:accent1>
          <a:srgbClr val="B4CD81"/>
        </a:accent1>
        <a:accent2>
          <a:srgbClr val="717EB5"/>
        </a:accent2>
        <a:accent3>
          <a:srgbClr val="FFFFFF"/>
        </a:accent3>
        <a:accent4>
          <a:srgbClr val="000000"/>
        </a:accent4>
        <a:accent5>
          <a:srgbClr val="D6E3C1"/>
        </a:accent5>
        <a:accent6>
          <a:srgbClr val="6672A4"/>
        </a:accent6>
        <a:hlink>
          <a:srgbClr val="D793C2"/>
        </a:hlink>
        <a:folHlink>
          <a:srgbClr val="8267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111111"/>
        </a:dk1>
        <a:lt1>
          <a:srgbClr val="FAF5D2"/>
        </a:lt1>
        <a:dk2>
          <a:srgbClr val="4D4D4D"/>
        </a:dk2>
        <a:lt2>
          <a:srgbClr val="D0C59E"/>
        </a:lt2>
        <a:accent1>
          <a:srgbClr val="BABE90"/>
        </a:accent1>
        <a:accent2>
          <a:srgbClr val="666699"/>
        </a:accent2>
        <a:accent3>
          <a:srgbClr val="B2B2B2"/>
        </a:accent3>
        <a:accent4>
          <a:srgbClr val="D6D1B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0D5559A3</Template>
  <TotalTime>178</TotalTime>
  <Words>1274</Words>
  <Application>Microsoft Office PowerPoint</Application>
  <PresentationFormat>Экран (4:3)</PresentationFormat>
  <Paragraphs>95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0D5559A3</vt:lpstr>
      <vt:lpstr> </vt:lpstr>
      <vt:lpstr>Пояснительная записка</vt:lpstr>
      <vt:lpstr>Цели реализации программы:</vt:lpstr>
      <vt:lpstr>Задачи реализации Программы: </vt:lpstr>
      <vt:lpstr>   ОСНОВНЫЕ НАПРАВЛЕНИЯ КОРРЕКЦИОННОЙ РАБОТЫ  </vt:lpstr>
      <vt:lpstr>Целевые ориентиры   освоения программы:  </vt:lpstr>
      <vt:lpstr>Слайд 7</vt:lpstr>
      <vt:lpstr>Работа с родителями. 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Й</cp:lastModifiedBy>
  <cp:revision>20</cp:revision>
  <dcterms:modified xsi:type="dcterms:W3CDTF">2001-04-13T10:12:01Z</dcterms:modified>
</cp:coreProperties>
</file>