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22531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3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4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2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3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5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6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7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8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9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0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1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3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4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5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6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7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8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9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0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1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2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3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4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5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6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7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8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99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0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1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2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3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4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5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6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7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8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09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0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1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2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3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4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5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6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7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8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19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0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1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2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3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4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5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6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7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8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29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0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1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2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3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4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5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6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7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8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39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0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1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2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3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4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5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6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7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8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49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0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1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2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3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4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5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6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7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8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59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0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1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2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3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4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5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6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7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8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69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0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1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2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3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4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5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6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7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8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79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0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1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2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3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4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5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6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7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8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89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0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1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2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3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4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5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6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7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8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699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0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1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2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3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4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5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6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7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8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09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22711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12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13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14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15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716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2717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2718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22719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720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22722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3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4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5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6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7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8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29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0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1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2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3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4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5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6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737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2738" name="Picture 210" descr="posbul1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13.04.2001</a:t>
            </a:fld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21514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15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16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17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18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21520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1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2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3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4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21526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7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8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29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0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21532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3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4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5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6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21538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39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0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1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2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21545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6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21548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9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21551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52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21554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55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4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21557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58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21560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61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21563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64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21566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67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71128"/>
          </a:xfrm>
        </p:spPr>
        <p:txBody>
          <a:bodyPr/>
          <a:lstStyle/>
          <a:p>
            <a:pPr lvl="0" algn="l"/>
            <a: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88632"/>
          </a:xfrm>
        </p:spPr>
        <p:txBody>
          <a:bodyPr/>
          <a:lstStyle/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Documents and Settings\Администратор\Рабочий стол\img-010413192837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460432" cy="4988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504056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6"/>
                </a:solidFill>
              </a:rPr>
              <a:t>Пояснительная записка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16624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Рабочая Программа образовательной деятельности  детей логопедической группы (Далее - Программа) разработана с учетом особенностей развития и особых образовательных потребностей детей с ОНР  4- 7 лет, с учетом ФГОС ДО с учетом примерной адаптированной основной образовательной программой дошкольного образования детей с тяжелыми нарушениями речи, ООП  МАДОУ № 80, разработанной на основе Федеральной адаптированной общеобразовательной  программы.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Программа определяет содержание и организацию образовательного процесса    логопедической группы  № 1 МАДОУ г. Хабаровска «Детский сад комбинированного вида № 80»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При разработке Программы учитывались следующие нормативные документы: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 от 29.12.2012 года № 273 – ФЗ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Федеральная образовательная программа дошкольного образования (далее – ФОП ДО) Приказ Министерства просвещения Российской Федерации от 30 сентября 2022 г. № 874 (зарегистрирован Министерством юстиции Российской Федерации 2 ноября 2022 г., регистрационный  № 70809)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Приказ Минобразования и науки РФ от 30.08.2013г.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</a:p>
          <a:p>
            <a:pPr lvl="0"/>
            <a:r>
              <a:rPr lang="ru-RU" sz="1400" dirty="0" err="1" smtClean="0">
                <a:solidFill>
                  <a:schemeClr val="tx2"/>
                </a:solidFill>
              </a:rPr>
              <a:t>СанПин</a:t>
            </a:r>
            <a:r>
              <a:rPr lang="ru-RU" sz="1400" dirty="0" smtClean="0">
                <a:solidFill>
                  <a:schemeClr val="tx2"/>
                </a:solidFill>
              </a:rPr>
              <a:t> 2.4.3049-21 «Санитарно-эпидемиологические требования к устройству, содержанию и организации режима работы дошкольных образовательных организаций», утвержденные постановлением Главного государственного санитарного врача РФ от 15 мая 2021 г. № 26; - Комментарии Мин.обр.науки России к ФГОС дошкольного образования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Приказ Минобразования и науки РФ от 17.10.2013г. № 1155 «Об утверждении Федерального Государственного Образовательного Стандарта Дошкольного Образования» (ФГОС ДО),  с изменениями на 08.11.2022 г.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Устав ДОУ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ООП ДО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5144"/>
          </a:xfrm>
        </p:spPr>
        <p:txBody>
          <a:bodyPr/>
          <a:lstStyle/>
          <a:p>
            <a:pPr algn="l"/>
            <a:r>
              <a:rPr lang="ru-RU" sz="1400" b="1" dirty="0">
                <a:latin typeface="+mj-lt"/>
                <a:ea typeface="+mj-ea"/>
                <a:cs typeface="+mj-cs"/>
              </a:rPr>
              <a:t>Цели реализации программы:</a:t>
            </a:r>
            <a:endParaRPr lang="ru-RU" sz="1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112568"/>
          </a:xfrm>
        </p:spPr>
        <p:txBody>
          <a:bodyPr/>
          <a:lstStyle/>
          <a:p>
            <a:pPr lvl="0">
              <a:buNone/>
            </a:pPr>
            <a:endParaRPr lang="ru-RU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построение </a:t>
            </a: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системы коррекционно - развивающей работы в логопедической группе (ОНР), предусматривающей полную интеграцию действий всех специалистов дошкольного образовательного учреждения и родителей дошкольников. </a:t>
            </a:r>
          </a:p>
          <a:p>
            <a:pPr lvl="0"/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создание благоприятных условий для полноценного проживания ребенком с ограниченными возможностями здоровья (ОНР) 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 </a:t>
            </a:r>
          </a:p>
          <a:p>
            <a:pPr lvl="0"/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обучение и воспитание ребёнка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</a:t>
            </a: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;</a:t>
            </a:r>
            <a:endParaRPr lang="ru-RU" sz="14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 создание единого ядра содержания дошкольного образования  ориентированного на приобщение детей к традиционным духовно-нравственным и </a:t>
            </a:r>
            <a:r>
              <a:rPr lang="ru-RU" sz="14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социокультурным</a:t>
            </a: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ценностям российского народа, воспитание подрастающего поколения как знающего и уважающего историю и культуру своей семьи, большой и малой Родины</a:t>
            </a: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;</a:t>
            </a: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 равные, качественные условия ДО, вне зависимости от места проживания.</a:t>
            </a:r>
          </a:p>
          <a:p>
            <a:endParaRPr lang="ru-RU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pPr algn="l"/>
            <a:r>
              <a:rPr lang="ru-RU" sz="1400" b="1" i="1" dirty="0">
                <a:latin typeface="+mj-lt"/>
                <a:ea typeface="+mj-ea"/>
                <a:cs typeface="+mj-cs"/>
              </a:rPr>
              <a:t>Задачи реализации Программы:</a:t>
            </a:r>
            <a:r>
              <a:rPr lang="ru-RU" sz="1400" dirty="0"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latin typeface="+mj-lt"/>
                <a:ea typeface="+mj-ea"/>
                <a:cs typeface="+mj-cs"/>
              </a:rPr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062664" cy="5256584"/>
          </a:xfrm>
        </p:spPr>
        <p:txBody>
          <a:bodyPr/>
          <a:lstStyle/>
          <a:p>
            <a:pPr lvl="1"/>
            <a:endParaRPr lang="ru-RU" sz="1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ru-RU" sz="1400" dirty="0" smtClean="0">
                <a:solidFill>
                  <a:schemeClr val="tx2"/>
                </a:solidFill>
                <a:latin typeface="+mn-lt"/>
              </a:rPr>
              <a:t>охрана </a:t>
            </a:r>
            <a:r>
              <a:rPr lang="ru-RU" sz="1400" dirty="0">
                <a:solidFill>
                  <a:schemeClr val="tx2"/>
                </a:solidFill>
                <a:latin typeface="+mn-lt"/>
              </a:rPr>
              <a:t>и укрепление физического и психического здоровья детей;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обеспечение равных возможностей для полноценного развития каждого ребенка в период дошкольного детства независимо от индивидуальных особенностей воспитанника, включая ограниченные возможности здоровья;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обеспечение преемственности целей, задач и содержания Программы с программами начального  общего образования;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объединение обучения и воспитания в целостный образовательный процесс;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формирование общей культуры личности детей;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обеспечение вариативности и разнообразия организационных форм дошкольного образования;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формирование </a:t>
            </a:r>
            <a:r>
              <a:rPr lang="ru-RU" sz="1400" dirty="0" err="1">
                <a:solidFill>
                  <a:schemeClr val="tx2"/>
                </a:solidFill>
                <a:latin typeface="+mn-lt"/>
              </a:rPr>
              <a:t>социокультурной</a:t>
            </a:r>
            <a:r>
              <a:rPr lang="ru-RU" sz="1400" dirty="0">
                <a:solidFill>
                  <a:schemeClr val="tx2"/>
                </a:solidFill>
                <a:latin typeface="+mn-lt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pPr lvl="1"/>
            <a:r>
              <a:rPr lang="ru-RU" sz="1400" dirty="0">
                <a:solidFill>
                  <a:schemeClr val="tx2"/>
                </a:solidFill>
                <a:latin typeface="+mn-lt"/>
              </a:rPr>
              <a:t>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pPr>
              <a:buNone/>
            </a:pP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Задачи   реализуются в процессе разнообразных видов детской деятельности </a:t>
            </a: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игровой,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коммуникативной</a:t>
            </a: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трудовой, познавательно-исследовательской, продуктивной, </a:t>
            </a: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музыкальной,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чтения</a:t>
            </a:r>
            <a:r>
              <a:rPr lang="ru-RU" sz="1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pPr algn="l"/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ОСНОВНЫЕ НАПРАВЛЕНИЯ КОРРЕКЦИОННОЙ РАБОТЫ 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39208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Успех коррекционно-воспитательной работы в логопедической группе определяется строгой, продуманной системой, суть которой заключается в </a:t>
            </a:r>
            <a:r>
              <a:rPr lang="ru-RU" sz="1400" dirty="0" err="1" smtClean="0">
                <a:solidFill>
                  <a:schemeClr val="tx2"/>
                </a:solidFill>
              </a:rPr>
              <a:t>логопедизации</a:t>
            </a:r>
            <a:r>
              <a:rPr lang="ru-RU" sz="1400" dirty="0" smtClean="0">
                <a:solidFill>
                  <a:schemeClr val="tx2"/>
                </a:solidFill>
              </a:rPr>
              <a:t> всего учебно-воспитательного процесса, всей жизни и деятельности детей. Единственный путь осуществления </a:t>
            </a:r>
            <a:r>
              <a:rPr lang="ru-RU" sz="1400" dirty="0" err="1" smtClean="0">
                <a:solidFill>
                  <a:schemeClr val="tx2"/>
                </a:solidFill>
              </a:rPr>
              <a:t>логопедизации</a:t>
            </a:r>
            <a:r>
              <a:rPr lang="ru-RU" sz="1400" dirty="0" smtClean="0">
                <a:solidFill>
                  <a:schemeClr val="tx2"/>
                </a:solidFill>
              </a:rPr>
              <a:t> — это тесное взаимодействие логопеда и воспитателя (при разных функциональных задачах и методах коррекционной работы). </a:t>
            </a:r>
            <a:r>
              <a:rPr lang="ru-RU" sz="1400" b="1" dirty="0" smtClean="0">
                <a:solidFill>
                  <a:schemeClr val="tx2"/>
                </a:solidFill>
              </a:rPr>
              <a:t>                </a:t>
            </a:r>
          </a:p>
          <a:p>
            <a:pPr>
              <a:buNone/>
            </a:pPr>
            <a:endParaRPr lang="ru-RU" sz="14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tx2"/>
                </a:solidFill>
              </a:rPr>
              <a:t>Коррекционные задачи, стоящие перед воспитателем логопедической группы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/>
            </a:r>
            <a:br>
              <a:rPr lang="ru-RU" sz="1400" dirty="0" smtClean="0">
                <a:solidFill>
                  <a:schemeClr val="tx2"/>
                </a:solidFill>
              </a:rPr>
            </a:br>
            <a:r>
              <a:rPr lang="ru-RU" sz="1400" dirty="0" smtClean="0">
                <a:solidFill>
                  <a:schemeClr val="tx2"/>
                </a:solidFill>
              </a:rPr>
              <a:t>1. Постоянное совершенствование артикуляционной, тонкой и общей моторики.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2. Закрепление произношения поставленных логопедом звуков.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3. Целенаправленная активизация отработанной лексики. </a:t>
            </a:r>
            <a:br>
              <a:rPr lang="ru-RU" sz="1400" dirty="0" smtClean="0">
                <a:solidFill>
                  <a:schemeClr val="tx2"/>
                </a:solidFill>
              </a:rPr>
            </a:br>
            <a:r>
              <a:rPr lang="ru-RU" sz="1400" dirty="0" smtClean="0">
                <a:solidFill>
                  <a:schemeClr val="tx2"/>
                </a:solidFill>
              </a:rPr>
              <a:t>4. Упражнение в правильном употреблении сформированных грамматических категорий.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5. Развитие внимания, памяти, логического мышления в играх и упражнениях на бездефектном речевом материале.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6. Формирование связной речи.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7. Закрепление навыков чтения и письма. </a:t>
            </a:r>
            <a:br>
              <a:rPr lang="ru-RU" sz="1400" dirty="0" smtClean="0">
                <a:solidFill>
                  <a:schemeClr val="tx2"/>
                </a:solidFill>
              </a:rPr>
            </a:br>
            <a:endParaRPr lang="ru-RU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5144"/>
          </a:xfrm>
        </p:spPr>
        <p:txBody>
          <a:bodyPr/>
          <a:lstStyle/>
          <a:p>
            <a:pPr algn="l"/>
            <a:r>
              <a:rPr lang="ru-RU" sz="1400" b="1" dirty="0" smtClean="0"/>
              <a:t>Целевые ориентиры   освоения программы: 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12568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Целевые 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Результаты педагогического мониторинга используются исключительно для решения следующих образовательных задач:</a:t>
            </a:r>
          </a:p>
          <a:p>
            <a:pPr marL="800100" lvl="1" indent="-342900"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1) Индивидуализации образования (в том числе поддержки ребёнка, построения его</a:t>
            </a:r>
          </a:p>
          <a:p>
            <a:pPr marL="800100" lvl="1" indent="-342900"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образовательной траектории или   профессиональной коррекции особенностей его развития);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          2) Оптимизации работы с группой детей.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tx2"/>
                </a:solidFill>
              </a:rPr>
              <a:t>Целевые ориентиры на этапе завершения дошкольного образования</a:t>
            </a:r>
            <a:r>
              <a:rPr lang="ru-RU" sz="1400" b="1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lvl="0">
              <a:buNone/>
            </a:pPr>
            <a:endParaRPr lang="ru-RU" sz="28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8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352928" cy="5616624"/>
          </a:xfrm>
        </p:spPr>
        <p:txBody>
          <a:bodyPr/>
          <a:lstStyle/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достаточно хорошо владеет устной речью, может выражать свои мысли и желания, может использовать речь для выражения своих мыслей, чувств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 ребёнок достаточно хорошо владеет построением речевого высказывания в ситуации общения, может выделять звуки в словах, у ребёнка складываются предпосылки грамотности;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ребёнок способен к принятию собственных решений, опираясь на свои знания и умения в различных видах деятельности.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 Целевые ориентиры Программы 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5144"/>
          </a:xfrm>
        </p:spPr>
        <p:txBody>
          <a:bodyPr/>
          <a:lstStyle/>
          <a:p>
            <a:pPr algn="l"/>
            <a:r>
              <a:rPr lang="ru-RU" sz="1400" b="1" dirty="0" smtClean="0"/>
              <a:t>Работа с родителями.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971256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Содержание работы с семьей по направлениям: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«Физическое развитие»: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 информирование родителей о факторах, влияющих на физическое здоровье ребенка (спокойное общение, питание, закаливание, движение);</a:t>
            </a:r>
          </a:p>
          <a:p>
            <a:r>
              <a:rPr lang="ru-RU" sz="1400" i="1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>
                <a:solidFill>
                  <a:schemeClr val="tx2"/>
                </a:solidFill>
              </a:rPr>
              <a:t>стимулирование двигательной активности ребенка совместными спортивными играми, прогулками.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«Социально-коммуникативное»: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 знакомство родителей с опасными для здоровья ребенка ситуациями (дома, на даче, на     дороге, в лесу, у водоема) и способами поведения в них;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привлекать родителей к активному отдыху с детьми;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заинтересовать родителей в развитии игровой деятельности детей, обеспечивающей успешную социализацию, усвоение гендерного поведения;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сопровождать и поддерживать семью в реализации воспитательных воздействий;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изучить традиции трудового воспитания в семьях воспитанников;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проводить совместные с родителями конкурсы, акции по благоустройству и озеленению территории детского сада, ориентируясь на потребности и возможности детей и научно обоснованные принципы, и нормативы.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80920" cy="5187280"/>
          </a:xfrm>
        </p:spPr>
        <p:txBody>
          <a:bodyPr/>
          <a:lstStyle/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 </a:t>
            </a:r>
          </a:p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  «Познавательное развитие»: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ориентировать родителей на развитие у ребенка потребности к познанию, общению со взрослыми и сверстниками;</a:t>
            </a:r>
          </a:p>
          <a:p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 «Речевое развитие»: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 развивать у родителей навыки общения с ребенком;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показывать значение доброго, теплого общения с ребенком;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доказывать родителям ценность домашнего чтения;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показывать методы и приемы ознакомления ребенка с художественной литературой. 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tx2"/>
                </a:solidFill>
              </a:rPr>
              <a:t>          «Художественно- эстетическое развитие»: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поддержать стремление родителей развивать художественную деятельность детей в детском саду и дома;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привлекать родителей к активным формам совместной с детьми деятельности, способствующим возникновению творческого вдохновения;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 раскрыть  возможности  музыки  как средства благоприятного воздействия на психическое здоровье ребенка.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2"/>
                </a:solidFill>
              </a:rPr>
              <a:t> </a:t>
            </a: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D5559A3">
  <a:themeElements>
    <a:clrScheme name="Тема Office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0D5559A3</Template>
  <TotalTime>178</TotalTime>
  <Words>1274</Words>
  <Application>Microsoft Office PowerPoint</Application>
  <PresentationFormat>Экран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0D5559A3</vt:lpstr>
      <vt:lpstr> </vt:lpstr>
      <vt:lpstr>Пояснительная записка</vt:lpstr>
      <vt:lpstr>Цели реализации программы:</vt:lpstr>
      <vt:lpstr>Задачи реализации Программы: </vt:lpstr>
      <vt:lpstr>   ОСНОВНЫЕ НАПРАВЛЕНИЯ КОРРЕКЦИОННОЙ РАБОТЫ  </vt:lpstr>
      <vt:lpstr>Целевые ориентиры   освоения программы:  </vt:lpstr>
      <vt:lpstr>Слайд 7</vt:lpstr>
      <vt:lpstr>Работа с родителями.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Й</cp:lastModifiedBy>
  <cp:revision>20</cp:revision>
  <dcterms:modified xsi:type="dcterms:W3CDTF">2001-04-13T10:12:01Z</dcterms:modified>
</cp:coreProperties>
</file>