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9" r:id="rId4"/>
    <p:sldId id="270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Рабочая программа профессиональной коррекции тяжелых нарушений речи</a:t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 err="1" smtClean="0"/>
              <a:t>онр</a:t>
            </a:r>
            <a:r>
              <a:rPr lang="ru-RU" dirty="0" smtClean="0"/>
              <a:t> </a:t>
            </a:r>
            <a:r>
              <a:rPr lang="en-US" dirty="0" smtClean="0"/>
              <a:t>I, ii, ii-iii </a:t>
            </a:r>
            <a:r>
              <a:rPr lang="ru-RU" dirty="0" smtClean="0"/>
              <a:t>уровня речевого развития)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1600" dirty="0" smtClean="0"/>
              <a:t>Разработана учителем-логопедом</a:t>
            </a:r>
          </a:p>
          <a:p>
            <a:pPr algn="r"/>
            <a:r>
              <a:rPr lang="ru-RU" sz="1600" dirty="0" smtClean="0"/>
              <a:t>Логопедической группы № 1</a:t>
            </a:r>
          </a:p>
          <a:p>
            <a:pPr algn="r"/>
            <a:r>
              <a:rPr lang="ru-RU" sz="1600" dirty="0" err="1" smtClean="0"/>
              <a:t>Тепляшиной</a:t>
            </a:r>
            <a:r>
              <a:rPr lang="ru-RU" sz="1600" dirty="0" smtClean="0"/>
              <a:t> А.В.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719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61939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sz="2400" b="1" dirty="0">
                <a:solidFill>
                  <a:schemeClr val="accent5"/>
                </a:solidFill>
              </a:rPr>
              <a:t>Формы взаимодействия педагогов с семьями воспитанников: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1. </a:t>
            </a:r>
            <a:r>
              <a:rPr lang="ru-RU" dirty="0">
                <a:solidFill>
                  <a:srgbClr val="7030A0"/>
                </a:solidFill>
              </a:rPr>
              <a:t>Родительские собрания: </a:t>
            </a:r>
          </a:p>
          <a:p>
            <a:r>
              <a:rPr lang="ru-RU" dirty="0"/>
              <a:t>сентябрь – ознакомление с итогами логопедического обследования, с перспективными планами подгрупповой и индивидуальной работы; </a:t>
            </a:r>
          </a:p>
          <a:p>
            <a:r>
              <a:rPr lang="ru-RU" dirty="0"/>
              <a:t>январь – ознакомление с итогами промежуточного мониторинга, -рекомендации по речевому поведению в семье, необходимостью систематического контроля за произношением вызванных звуков и </a:t>
            </a:r>
            <a:r>
              <a:rPr lang="ru-RU" dirty="0" err="1"/>
              <a:t>аграмматизмами</a:t>
            </a:r>
            <a:r>
              <a:rPr lang="ru-RU" dirty="0"/>
              <a:t> в речи, знакомство с положительным семейным опытом участия родителей в коррекционном процессе, -выяснение логопедических затруднений родителей; </a:t>
            </a:r>
          </a:p>
          <a:p>
            <a:r>
              <a:rPr lang="ru-RU" dirty="0"/>
              <a:t>май – подведение готовых итогов, рекомендации на лето.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5926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70649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accent5"/>
                </a:solidFill>
              </a:rPr>
              <a:t>Формы взаимодействия педагогов с семьями воспитанников: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accent6"/>
                </a:solidFill>
              </a:rPr>
              <a:t>2. Индивидуальные </a:t>
            </a:r>
            <a:r>
              <a:rPr lang="ru-RU" dirty="0">
                <a:solidFill>
                  <a:schemeClr val="accent6"/>
                </a:solidFill>
              </a:rPr>
              <a:t>и подгрупповые консультации (очные и заочные по электронной почте): </a:t>
            </a:r>
          </a:p>
          <a:p>
            <a:r>
              <a:rPr lang="ru-RU" dirty="0"/>
              <a:t>- рекомендации по выполнению артикуляционных и дыхательных упражнений, грамматических заданий, исправлению нарушений слоговой структуры слова;              </a:t>
            </a:r>
          </a:p>
          <a:p>
            <a:r>
              <a:rPr lang="ru-RU" dirty="0"/>
              <a:t>- преодолению психологических проблем ребёнка;</a:t>
            </a:r>
          </a:p>
          <a:p>
            <a:r>
              <a:rPr lang="ru-RU" dirty="0"/>
              <a:t>- обучение работе с логопедической тетрадью дома; </a:t>
            </a:r>
          </a:p>
          <a:p>
            <a:r>
              <a:rPr lang="ru-RU" dirty="0"/>
              <a:t>- ознакомление родителей с приёмами </a:t>
            </a:r>
            <a:r>
              <a:rPr lang="ru-RU" dirty="0" err="1"/>
              <a:t>звуко</a:t>
            </a:r>
            <a:r>
              <a:rPr lang="ru-RU" dirty="0"/>
              <a:t>-слогового анализа и синтеза; </a:t>
            </a:r>
          </a:p>
          <a:p>
            <a:r>
              <a:rPr lang="ru-RU" dirty="0"/>
              <a:t>- с этапами обучения грамоте детей-логопатов; </a:t>
            </a:r>
          </a:p>
          <a:p>
            <a:r>
              <a:rPr lang="ru-RU" dirty="0"/>
              <a:t>- с формированием мотивации к исправлению речи.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7283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92272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accent5"/>
                </a:solidFill>
              </a:rPr>
              <a:t>Формы взаимодействия педагогов с семьями воспитанников: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accent6"/>
                </a:solidFill>
              </a:rPr>
              <a:t>3. </a:t>
            </a:r>
            <a:r>
              <a:rPr lang="ru-RU" dirty="0" smtClean="0">
                <a:solidFill>
                  <a:schemeClr val="accent6"/>
                </a:solidFill>
              </a:rPr>
              <a:t>БЕСЕДЫ, РЕКОМЕНДАЦИИ,КОНСУЛЬТАЦИИ</a:t>
            </a:r>
            <a:r>
              <a:rPr lang="ru-RU" dirty="0" smtClean="0">
                <a:solidFill>
                  <a:schemeClr val="accent6"/>
                </a:solidFill>
              </a:rPr>
              <a:t>:          </a:t>
            </a:r>
            <a:endParaRPr lang="ru-RU" dirty="0">
              <a:solidFill>
                <a:schemeClr val="accent6"/>
              </a:solidFill>
            </a:endParaRPr>
          </a:p>
          <a:p>
            <a:r>
              <a:rPr lang="ru-RU" dirty="0"/>
              <a:t>- родитель чётче осознаёт речевые и психологические проблемы своего ребёнка; </a:t>
            </a:r>
          </a:p>
          <a:p>
            <a:r>
              <a:rPr lang="ru-RU" dirty="0"/>
              <a:t>- охотнее настраивается на сотрудничество; </a:t>
            </a:r>
          </a:p>
          <a:p>
            <a:r>
              <a:rPr lang="ru-RU" dirty="0"/>
              <a:t>- вовлекается в коррекционно-образовательный процесс; </a:t>
            </a:r>
          </a:p>
          <a:p>
            <a:r>
              <a:rPr lang="ru-RU" dirty="0"/>
              <a:t>- лучше усваивает игровые подходы в коррекционной работе и её необходимость; </a:t>
            </a:r>
          </a:p>
          <a:p>
            <a:r>
              <a:rPr lang="ru-RU" dirty="0"/>
              <a:t>- уважительнее относится к нелёгкому труду учителя-логопеда;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6949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01277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accent5"/>
                </a:solidFill>
              </a:rPr>
              <a:t>Формы взаимодействия педагогов с семьями воспитанников: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accent6"/>
                </a:solidFill>
              </a:rPr>
              <a:t>4. Пропаганда </a:t>
            </a:r>
            <a:r>
              <a:rPr lang="ru-RU" dirty="0">
                <a:solidFill>
                  <a:schemeClr val="accent6"/>
                </a:solidFill>
              </a:rPr>
              <a:t>логопедических знаний среди родителей: </a:t>
            </a:r>
            <a:endParaRPr lang="ru-RU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ru-RU" dirty="0" smtClean="0"/>
              <a:t>ширмы</a:t>
            </a:r>
            <a:r>
              <a:rPr lang="ru-RU" dirty="0"/>
              <a:t>, папки-передвижки, логопедическая библиотечка, детская логопедическая тетрадь (ознакомление с текущей работой логопеда и приёмами коррекции, постепенное воспитание школьных качеств);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/>
                </a:solidFill>
              </a:rPr>
              <a:t>5. Дни </a:t>
            </a:r>
            <a:r>
              <a:rPr lang="ru-RU" dirty="0">
                <a:solidFill>
                  <a:schemeClr val="accent6"/>
                </a:solidFill>
              </a:rPr>
              <a:t>открытых дверей (для родителей вновь поступающих детей):</a:t>
            </a:r>
          </a:p>
          <a:p>
            <a:r>
              <a:rPr lang="ru-RU" dirty="0"/>
              <a:t>- ознакомление с системой преодоления речевых нарушений в </a:t>
            </a:r>
            <a:r>
              <a:rPr lang="ru-RU" dirty="0" smtClean="0"/>
              <a:t>ГРУППЕ</a:t>
            </a:r>
            <a:r>
              <a:rPr lang="ru-RU" dirty="0" smtClean="0"/>
              <a:t> </a:t>
            </a:r>
            <a:r>
              <a:rPr lang="ru-RU" dirty="0"/>
              <a:t>на стендах и в индивидуальных беседах </a:t>
            </a:r>
            <a:r>
              <a:rPr lang="ru-RU" dirty="0" smtClean="0"/>
              <a:t>;        </a:t>
            </a:r>
            <a:endParaRPr lang="ru-RU" dirty="0"/>
          </a:p>
          <a:p>
            <a:r>
              <a:rPr lang="ru-RU" dirty="0"/>
              <a:t>- предоставление информации о программе ДОУ; </a:t>
            </a:r>
          </a:p>
          <a:p>
            <a:r>
              <a:rPr lang="ru-RU" dirty="0"/>
              <a:t>- консультирование по интересующим родителей вопросам.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5109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6"/>
            <a:ext cx="10364451" cy="5015929"/>
          </a:xfrm>
        </p:spPr>
        <p:txBody>
          <a:bodyPr/>
          <a:lstStyle/>
          <a:p>
            <a:r>
              <a:rPr lang="ru-RU" dirty="0"/>
              <a:t>Программа реализуется учителем-логопедом логопедической группы,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как </a:t>
            </a:r>
            <a:r>
              <a:rPr lang="ru-RU" dirty="0"/>
              <a:t>структурного подразделения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3015384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53737" y="1166843"/>
            <a:ext cx="101106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Рабочая программа профессиональной коррекции тяжелых нарушений речи ( далее </a:t>
            </a:r>
            <a:r>
              <a:rPr lang="ru-RU" sz="2400" dirty="0" smtClean="0"/>
              <a:t>– Программа) </a:t>
            </a:r>
            <a:r>
              <a:rPr lang="ru-RU" sz="2400" dirty="0"/>
              <a:t>разработана на основе адаптированной образовательной программы дошкольного образования для </a:t>
            </a:r>
            <a:r>
              <a:rPr lang="ru-RU" sz="2400" dirty="0" smtClean="0"/>
              <a:t>воспитанников </a:t>
            </a:r>
            <a:r>
              <a:rPr lang="ru-RU" sz="2400" dirty="0"/>
              <a:t>с тяжелыми нарушениями речи (ОНР, 1, 2, 2-3 уровней речевого </a:t>
            </a:r>
            <a:r>
              <a:rPr lang="ru-RU" sz="2400" dirty="0" smtClean="0"/>
              <a:t>развития) 4-7 лет которая</a:t>
            </a:r>
            <a:r>
              <a:rPr lang="ru-RU" sz="2400" dirty="0"/>
              <a:t>, в свою очередь разработана в соответствии с Федеральным государственным образовательным стандартом дошкольного образования (далее - ФГОС ДО) и на основании Федеральной адаптированной образовательной программы дошкольного образования для обучающихся с ограниченными возможностями здоровья (далее - ФАОП ДО) и на основе образовательной программы муниципального автономного дошкольного образовательного учреждения г. Хабаровска «Детский сад комбинированного вида № 80» </a:t>
            </a:r>
          </a:p>
        </p:txBody>
      </p:sp>
    </p:spTree>
    <p:extLst>
      <p:ext uri="{BB962C8B-B14F-4D97-AF65-F5344CB8AC3E}">
        <p14:creationId xmlns:p14="http://schemas.microsoft.com/office/powerpoint/2010/main" val="2175742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1223" y="1166843"/>
            <a:ext cx="1099021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Федеральная </a:t>
            </a:r>
            <a:r>
              <a:rPr lang="ru-RU" sz="2400" dirty="0"/>
              <a:t>адаптированная образовательная программа дошкольного образования для обучающихся с ограниченными возможностями здоровья (далее - Программа) разработана в соответствии с Порядком разработки и утверждения федеральных основных общеобразовательных, утвержденным приказом Министерства просвещения Российской Федерации от 30 сентября 2022 г. № 874 (зарегистрирован Министерством юстиции Российской Федерации 2 ноября 2022 г., регистрационный № 70809) и Федеральным государственным образовательным стандартом дошкольного образования  (далее - Стандарт).</a:t>
            </a:r>
          </a:p>
          <a:p>
            <a:pPr algn="just"/>
            <a:endParaRPr lang="ru-RU" sz="2400" dirty="0" smtClean="0"/>
          </a:p>
          <a:p>
            <a:pPr algn="just"/>
            <a:r>
              <a:rPr lang="ru-RU" sz="2400" dirty="0" smtClean="0"/>
              <a:t>Стандарт </a:t>
            </a:r>
            <a:r>
              <a:rPr lang="ru-RU" sz="2400" dirty="0"/>
              <a:t>определяет инвариантные цели и ориентиры разработки адаптированных образовательных программ дошкольного образования, а Программа предоставляет примеры вариативных способов и средств их достижения.</a:t>
            </a:r>
          </a:p>
        </p:txBody>
      </p:sp>
    </p:spTree>
    <p:extLst>
      <p:ext uri="{BB962C8B-B14F-4D97-AF65-F5344CB8AC3E}">
        <p14:creationId xmlns:p14="http://schemas.microsoft.com/office/powerpoint/2010/main" val="1608064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9269" y="1720840"/>
            <a:ext cx="1070283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1. </a:t>
            </a:r>
            <a:r>
              <a:rPr lang="ru-RU" sz="2400" dirty="0" smtClean="0"/>
              <a:t>Федеральный государственный образовательный стандарт </a:t>
            </a:r>
            <a:r>
              <a:rPr lang="ru-RU" sz="2400" dirty="0"/>
              <a:t>дошкольного образования, </a:t>
            </a:r>
            <a:r>
              <a:rPr lang="ru-RU" sz="2400" dirty="0" smtClean="0"/>
              <a:t>утвержденный </a:t>
            </a:r>
            <a:r>
              <a:rPr lang="ru-RU" sz="2400" dirty="0"/>
              <a:t>приказом Министерства образования и науки Российской Федерации от 17 октября 2013 года № 1115 (зарегистрирован Министерством юстиции Российской Федерации 14 ноября 2013 г. регистрационный № 30384) с изменением, внесенным приказом министерства просвещения  Российской Федерации от 21 января 2019 г. № 31 (зарегистрирован Министерством юстиции Российской Федерации 13 февраля 2019 г. регистрационный </a:t>
            </a:r>
            <a:r>
              <a:rPr lang="ru-RU" sz="2400" dirty="0" smtClean="0"/>
              <a:t>№ </a:t>
            </a:r>
            <a:r>
              <a:rPr lang="ru-RU" sz="2400" dirty="0"/>
              <a:t>53776).</a:t>
            </a:r>
          </a:p>
        </p:txBody>
      </p:sp>
    </p:spTree>
    <p:extLst>
      <p:ext uri="{BB962C8B-B14F-4D97-AF65-F5344CB8AC3E}">
        <p14:creationId xmlns:p14="http://schemas.microsoft.com/office/powerpoint/2010/main" val="2145184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3474" y="2828836"/>
            <a:ext cx="109118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2. </a:t>
            </a:r>
            <a:r>
              <a:rPr lang="ru-RU" sz="2800" dirty="0" smtClean="0"/>
              <a:t>Закон </a:t>
            </a:r>
            <a:r>
              <a:rPr lang="ru-RU" sz="2800" dirty="0"/>
              <a:t>об образовании – Федеральный закон от 29 декабря 2012 г</a:t>
            </a:r>
            <a:r>
              <a:rPr lang="ru-RU" sz="2800" dirty="0" smtClean="0"/>
              <a:t>. № </a:t>
            </a:r>
            <a:r>
              <a:rPr lang="ru-RU" sz="2800" dirty="0"/>
              <a:t>273 – ФЗ «Об образовании в Российской Федерации» (Собрание законодательства Российской Федерации, 2012, № 53, ст.7598; 2022, № 41, ст. 6959)</a:t>
            </a:r>
          </a:p>
        </p:txBody>
      </p:sp>
    </p:spTree>
    <p:extLst>
      <p:ext uri="{BB962C8B-B14F-4D97-AF65-F5344CB8AC3E}">
        <p14:creationId xmlns:p14="http://schemas.microsoft.com/office/powerpoint/2010/main" val="1285849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1189" y="1997839"/>
            <a:ext cx="1080733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3. </a:t>
            </a:r>
            <a:r>
              <a:rPr lang="ru-RU" sz="2800" dirty="0"/>
              <a:t>СанПиН 1.2.3685-21 – Санитарные правила и нормы СанПиН 1.2.3685-21 «Гигиенические нормативы и требования к обеспечению безопасности и (или) безвредности для человека факторов среды обитания», утвержденные постановлением Главного государственного санитарного врача Российской Федерации от 28 января 2021 г. № 2 (зарегистрировано Министерством юстиции Российской Федерации 29 января 2021 г., регистрационный № 62296), действующим до 1 марта 2027 года.</a:t>
            </a:r>
          </a:p>
        </p:txBody>
      </p:sp>
    </p:spTree>
    <p:extLst>
      <p:ext uri="{BB962C8B-B14F-4D97-AF65-F5344CB8AC3E}">
        <p14:creationId xmlns:p14="http://schemas.microsoft.com/office/powerpoint/2010/main" val="1545294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751344"/>
            <a:ext cx="1075508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СанПиН 2.3/2.4.3590-20 – СанПиН 2.3/2.4.3590-20 «Санитарно-эпидемиологические требования к организации общественного питания населения», утвержденным постановлением Главного государственного санитарного врача Российской Федерации от 27 октября 2020 года № 32 (зарегистрировано Министерством юстиции Российской Федерации 11 ноября 2020 г., регистрационный № 60833), действующим до 1 января 2027 года.</a:t>
            </a:r>
          </a:p>
          <a:p>
            <a:endParaRPr lang="ru-RU" sz="2400" dirty="0" smtClean="0"/>
          </a:p>
          <a:p>
            <a:endParaRPr lang="ru-RU" sz="2400" dirty="0"/>
          </a:p>
          <a:p>
            <a:r>
              <a:rPr lang="ru-RU" sz="2400" dirty="0" smtClean="0"/>
              <a:t>СП </a:t>
            </a:r>
            <a:r>
              <a:rPr lang="ru-RU" sz="2400" dirty="0"/>
              <a:t>2.4.3648-20 – Санитарно-эпидемиологические требования ‒ Санитарные правила СП 2.4.3648-20 «Санитарно-эпидемиологические требования к организациям воспитания и обучения, отдыха и оздоровления детей и молодежи», утвержденные постановлением Главного государственного санитарного врача Российской Федерации от 28 сентября 2020 г. № 28 (зарегистрировано Министерством юстиции Российской Федерации 18 декабря 2020 г, регистрационный № 61573), действующим до 1 января 2027 года.</a:t>
            </a:r>
          </a:p>
        </p:txBody>
      </p:sp>
    </p:spTree>
    <p:extLst>
      <p:ext uri="{BB962C8B-B14F-4D97-AF65-F5344CB8AC3E}">
        <p14:creationId xmlns:p14="http://schemas.microsoft.com/office/powerpoint/2010/main" val="585540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4753" y="3244334"/>
            <a:ext cx="101032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/>
              <a:t>Взаимодействие педагогов </a:t>
            </a:r>
            <a:endParaRPr lang="ru-RU" sz="3600" dirty="0" smtClean="0"/>
          </a:p>
          <a:p>
            <a:pPr algn="ctr"/>
            <a:r>
              <a:rPr lang="ru-RU" sz="3600" dirty="0" smtClean="0"/>
              <a:t>с </a:t>
            </a:r>
            <a:r>
              <a:rPr lang="ru-RU" sz="3600" dirty="0"/>
              <a:t>семьями дошкольников с Т</a:t>
            </a:r>
            <a:r>
              <a:rPr lang="ru-RU" sz="3600" dirty="0" smtClean="0"/>
              <a:t>НР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958880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solidFill>
                  <a:schemeClr val="accent5"/>
                </a:solidFill>
              </a:rPr>
              <a:t>К основным направлениям совместной деятельности педагогов и родителей дошкольников с ТНР можно отнести: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ru-RU" sz="1400" dirty="0"/>
              <a:t>- формирование мотивированного отношения родителей к коррекционным занятиям дошкольников с ТНР;</a:t>
            </a:r>
          </a:p>
          <a:p>
            <a:r>
              <a:rPr lang="ru-RU" sz="1400" dirty="0"/>
              <a:t>- разработка и апробация различных содержательных и структурных вариантов взаимодействия семьи и педагогов как способа повышения эффективности коррекционно-развивающего потенциала образовательного процесса;</a:t>
            </a:r>
          </a:p>
          <a:p>
            <a:r>
              <a:rPr lang="ru-RU" sz="1400" dirty="0"/>
              <a:t>- установление партнерских отношений с семьей каждого воспитанника;</a:t>
            </a:r>
          </a:p>
          <a:p>
            <a:r>
              <a:rPr lang="ru-RU" sz="1400" dirty="0"/>
              <a:t>- объединение усилий педагогов и родителей для развития и воспитания детей;</a:t>
            </a:r>
          </a:p>
          <a:p>
            <a:r>
              <a:rPr lang="ru-RU" sz="1400" dirty="0"/>
              <a:t>- создание атмосферы общности, эмоциональной взаимоподдержки и взаимопроникновение в проблемы друг друга;</a:t>
            </a:r>
          </a:p>
          <a:p>
            <a:r>
              <a:rPr lang="ru-RU" sz="1400" dirty="0"/>
              <a:t>- повышение психолого-педагогической компетентности родителей в процессах речевого развития ребенка;</a:t>
            </a:r>
          </a:p>
          <a:p>
            <a:r>
              <a:rPr lang="ru-RU" sz="1400" dirty="0"/>
              <a:t>- оказание помощи родителям в выполнении ими воспитательных и коррекционных функций, поддержка в них уверенности в собственных педагогических возможностях;</a:t>
            </a:r>
          </a:p>
          <a:p>
            <a:r>
              <a:rPr lang="ru-RU" sz="1400" dirty="0"/>
              <a:t>- обучение родителей конкретным приемам логопедической работы.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433372972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59</TotalTime>
  <Words>950</Words>
  <Application>Microsoft Office PowerPoint</Application>
  <PresentationFormat>Произвольный</PresentationFormat>
  <Paragraphs>54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Капля</vt:lpstr>
      <vt:lpstr>Рабочая программа профессиональной коррекции тяжелых нарушений речи (онр I, ii, ii-iii уровня речевого развития)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 основным направлениям совместной деятельности педагогов и родителей дошкольников с ТНР можно отнести:</vt:lpstr>
      <vt:lpstr> Формы взаимодействия педагогов с семьями воспитанников:</vt:lpstr>
      <vt:lpstr>Формы взаимодействия педагогов с семьями воспитанников:</vt:lpstr>
      <vt:lpstr>Формы взаимодействия педагогов с семьями воспитанников:</vt:lpstr>
      <vt:lpstr>Формы взаимодействия педагогов с семьями воспитанников:</vt:lpstr>
      <vt:lpstr>Программа реализуется учителем-логопедом логопедической группы,  как структурного подразделения организации.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Рабочая программа профессиональной коррекции тяжелых нарушений речи (онр I, ii, ii-iii уровня речевого развития)</dc:title>
  <dc:creator>Lenovo</dc:creator>
  <cp:lastModifiedBy>Stvospitatel</cp:lastModifiedBy>
  <cp:revision>7</cp:revision>
  <dcterms:created xsi:type="dcterms:W3CDTF">2024-04-07T22:59:08Z</dcterms:created>
  <dcterms:modified xsi:type="dcterms:W3CDTF">2024-04-08T06:01:17Z</dcterms:modified>
</cp:coreProperties>
</file>