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7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83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19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4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3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2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5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9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4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3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7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005BB9-61E0-4348-AB5B-ABFA9F872A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95562C-2823-4FC5-9694-561763B9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90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824564" cy="2971801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       РАБОЧАЯ ПРОГРАММА ПРОФЕССИОНАЛЬНОЙ                          </a:t>
            </a:r>
            <a:br>
              <a:rPr lang="ru-RU" sz="2800" b="1" i="1" dirty="0" smtClean="0"/>
            </a:br>
            <a:r>
              <a:rPr lang="ru-RU" sz="2800" b="1" i="1" dirty="0"/>
              <a:t> </a:t>
            </a:r>
            <a:r>
              <a:rPr lang="ru-RU" sz="2800" b="1" i="1" dirty="0" smtClean="0"/>
              <a:t>                    </a:t>
            </a:r>
            <a:r>
              <a:rPr lang="ru-RU" sz="1800" b="1" i="1" dirty="0" smtClean="0"/>
              <a:t>КОРРЕКЦИИ </a:t>
            </a:r>
            <a:r>
              <a:rPr lang="ru-RU" sz="1800" b="1" i="1" dirty="0"/>
              <a:t>С ТЯЖЕЛЫМИ НАРУШЕНИЯМИ РЕЧИ</a:t>
            </a:r>
            <a:br>
              <a:rPr lang="ru-RU" sz="1800" b="1" i="1" dirty="0"/>
            </a:br>
            <a:r>
              <a:rPr lang="ru-RU" sz="1800" b="1" i="1" dirty="0"/>
              <a:t>    </a:t>
            </a:r>
            <a:r>
              <a:rPr lang="ru-RU" sz="1800" b="1" i="1" dirty="0" smtClean="0"/>
              <a:t>                              (</a:t>
            </a:r>
            <a:r>
              <a:rPr lang="ru-RU" sz="1800" b="1" i="1" dirty="0"/>
              <a:t>общим недоразвитием речи/ заиканием)</a:t>
            </a:r>
            <a:br>
              <a:rPr lang="ru-RU" sz="1800" b="1" i="1" dirty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9720" y="5862014"/>
            <a:ext cx="9144000" cy="99598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Составитель:  учитель-логопед </a:t>
            </a:r>
            <a:r>
              <a:rPr lang="ru-RU" dirty="0" err="1" smtClean="0"/>
              <a:t>Ожигова</a:t>
            </a:r>
            <a:r>
              <a:rPr lang="ru-RU" dirty="0" smtClean="0"/>
              <a:t> М.Н</a:t>
            </a:r>
            <a:endParaRPr lang="ru-RU" dirty="0"/>
          </a:p>
        </p:txBody>
      </p:sp>
      <p:pic>
        <p:nvPicPr>
          <p:cNvPr id="3074" name="Picture 2" descr="https://avatars.mds.yandex.net/i?id=b7c0332c2de74cb84b207d5d9d100cca11959519-72657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3509963"/>
            <a:ext cx="4681182" cy="27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5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7452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Взаимодействие педагогических работников с детьми является важнейшим фактором развития ребёнка и пронизывает все направления образовательной деятельности.</a:t>
            </a:r>
          </a:p>
          <a:p>
            <a:pPr lvl="0"/>
            <a:r>
              <a:rPr lang="ru-RU" dirty="0"/>
              <a:t>Процесс приобретения общих культурных умений во всей его полноте возможен только в том случае, если педагогический работник выступает в этом процессе в роли партнёра, а не руководителя, поддерживая и развивая мотивацию ребёнка. Партнёрские отношения педагогического работника и ребёнка в Организации и в семье являются разумной альтернативой двум диаметрально противоположным подходам: прямому обучению и образованию, основанному на идеях «свободного воспитания». Основной функциональной характеристикой партнёрских отношений является равноправное относительно ребёнка включение педагогического работника в процесс деятельности. Педагогический работник участвует в реализации поставленной цели наравне с детьми, как более опытный и компетентный партнёр.</a:t>
            </a:r>
          </a:p>
        </p:txBody>
      </p:sp>
    </p:spTree>
    <p:extLst>
      <p:ext uri="{BB962C8B-B14F-4D97-AF65-F5344CB8AC3E}">
        <p14:creationId xmlns:p14="http://schemas.microsoft.com/office/powerpoint/2010/main" val="202876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Для личностно-порождающего взаимодействия характерно принятие ребёнка таким, какой он есть, и вера в его способности. Педагогический работник не подгоняет ребёнка под какой-то определённый «стандарт», а строит общение с ним с ориентацией на достоинства и индивидуальные особенности ребёнка, его характер, привычки, интересы, предпочтения. Он сопереживает ребёнку в радости и огорчениях, оказывает поддержку при затруднениях, участвует в его играх и занятиях. Педагогический работник старается избегать запретов и наказаний. Ограничения и порицания используются в случае крайней необходимости, не унижая достоинство ребёнка. Такой стиль воспитания обеспечивает ребенку чувство психологической защищённости, способствует развитию его индивидуальности, положительных взаимоотношений с педагогическим работником и другими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96671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Личностно-порождающее взаимодействие способствует формированию у ребенка различных позитивных качеств. Ребёнок учится уважать себя и других, так как отношение ребенка к себе и другим людям всегда отражает характер отношения к нему окружающих. Он приобретает чувство уверенности в себе, не боится ошибок. Когда педагогический работник предоставляют ребёнку самостоятельность, оказывают поддержку, вселяют веру в его силы, он не пасует перед трудностями, настойчиво ищет пути их преодоления.</a:t>
            </a:r>
          </a:p>
          <a:p>
            <a:pPr lvl="0"/>
            <a:r>
              <a:rPr lang="ru-RU" dirty="0"/>
              <a:t>Ребёнок не боится быть самим собой, быть искренним. Когда педагогический работник поддерживают индивидуальность ребёнка, принимают его таким, каков он есть, избегают неоправданных ограничений и наказаний, ребёнок не боится быть самим собой, признавать свои ошибки. Взаимное доверие между педагогическим работником и детьми способствует истинному принятию ребёнком моральных норм.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08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5218"/>
            <a:ext cx="10515600" cy="537174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Ребёнок учится брать на себя ответственность за свои решения и поступки. Ведь педагогический работник везде, где это возможно, предоставляет ребёнку право выбора того или действия. Признание за ребёнком права иметь своё мнение, выбирать занятия по душе, партнёров по игре способствует формированию у него личностной зрелости и, как следствие, чувства ответственности за свой выбор.</a:t>
            </a:r>
          </a:p>
          <a:p>
            <a:pPr lvl="0"/>
            <a:r>
              <a:rPr lang="ru-RU" dirty="0"/>
              <a:t>Ребёнок приучается думать самостоятельно, поскольку педагогические работники не навязывают ему своего решения, а способствуют тому, чтобы он принял собственное.</a:t>
            </a:r>
          </a:p>
          <a:p>
            <a:pPr lvl="0"/>
            <a:r>
              <a:rPr lang="ru-RU" dirty="0"/>
              <a:t>Ребёнок учится адекватно выражать свои чувства. Помогая ребенку осознать свои переживания, выразить их словами, педагогические работники содействуют формированию у него умения проявлять чувства социально приемлемыми способами.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73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34445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Ребёнок учится понимать других и сочувствовать им, потому что получает этот опыт из общения с педагогическим работником и переносит его на других людей.</a:t>
            </a:r>
          </a:p>
          <a:p>
            <a:pPr algn="just"/>
            <a:r>
              <a:rPr lang="ru-RU" dirty="0"/>
              <a:t>           Взаимодействие педагогического коллектива с родителями (законными представителями) обучающихся.</a:t>
            </a:r>
          </a:p>
          <a:p>
            <a:pPr algn="just"/>
            <a:r>
              <a:rPr lang="ru-RU" dirty="0"/>
              <a:t>Все усилия педагогических работников по подготовке к школе и успешной интеграции обучающихся с ТНР, будут недостаточно успешными без постоянного контакта с родителями (законными представителями). Семья должна принимать активное участие в развитии ребенка, чтобы обеспечить непрерывность коррекционно­-восстановительного процесса. Родители (законные представители) отрабатывают и закрепляют навыки и умения у обучающихся, сформированные специалистами, по возможности помогать изготавливать пособия для работы в Организации и дома. Домашние задания, предлагаемые учителем-логопедом для выполнения, должны быть четко разъяснены. Это обеспечит необходимую эффективность коррекционной работы, ускорит процесс восстановления нарушенных функций у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48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5" y="69286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Особенности взаимодействия педагогического коллектива с семьями дошкольников с ТНР:</a:t>
            </a:r>
          </a:p>
          <a:p>
            <a:pPr lvl="0"/>
            <a:r>
              <a:rPr lang="ru-RU" dirty="0"/>
              <a:t>Формирование базового доверия к миру, к людям, к себе - ключевая задача периода развития ребенка в период дошкольного возраста.</a:t>
            </a:r>
          </a:p>
          <a:p>
            <a:pPr lvl="0"/>
            <a:r>
              <a:rPr lang="ru-RU" dirty="0"/>
              <a:t>С возрастом число близких людей увеличивается. В этих отношениях ребенок находит безопасность и признание, они вдохновляют его исследовать мир и быть открытым для нового. Значение установления и поддержки позитивных надежных отношений в контексте реализации Программы сохраняет свое значение на всех возрастных ступенях.</a:t>
            </a:r>
          </a:p>
          <a:p>
            <a:pPr lvl="0"/>
            <a:r>
              <a:rPr lang="ru-RU" dirty="0"/>
              <a:t>Процесс становления полноценной личности ребенка происходит под влиянием различных факторов, первым и важнейшим из которых является семья. Именно родители (законные представители), семья в целом, вырабатывают у обучающихся комплекс базовых социальных ценностей, ориентаций, потребностей, интересов и привычек.</a:t>
            </a:r>
          </a:p>
        </p:txBody>
      </p:sp>
    </p:spTree>
    <p:extLst>
      <p:ext uri="{BB962C8B-B14F-4D97-AF65-F5344CB8AC3E}">
        <p14:creationId xmlns:p14="http://schemas.microsoft.com/office/powerpoint/2010/main" val="317134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48092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Взаимодействие педагогических работников Организации с родителями (законными представителями) направлено на повышение педагогической культуры родителей (законных представителей). Задача педагогических работников - активизировать роль родителей (законных представителей) в воспитании и обучении ребенка, выработать единое и адекватное понимание проблем ребенка.</a:t>
            </a:r>
          </a:p>
          <a:p>
            <a:pPr lvl="0"/>
            <a:r>
              <a:rPr lang="ru-RU" dirty="0"/>
              <a:t>Укрепление и развитие взаимодействия Организации и семьи обеспечивают благоприятные условия жизни и воспитания ребёнка, формирование основ полноценной, гармоничной личности. Главной ценностью педагогической культуры является ребенок - его развитие, образование, воспитание, социальная защита и поддержка его достоинства и прав человека.</a:t>
            </a:r>
          </a:p>
          <a:p>
            <a:pPr lvl="0"/>
            <a:r>
              <a:rPr lang="ru-RU" dirty="0"/>
              <a:t>Основной целью работы с родителями (законными представителями) является обеспечение взаимодействия с семьей, вовлечение родителей (законных представителей) в образовательный процесс для формирования у них компетентной педагогической позиции по отношению к собственному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251175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595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     </a:t>
            </a:r>
            <a:r>
              <a:rPr lang="ru-RU" dirty="0" smtClean="0"/>
              <a:t>  </a:t>
            </a:r>
            <a:r>
              <a:rPr lang="ru-RU" dirty="0"/>
              <a:t>Рабочая программа профессиональной коррекции тяжелых нарушений речи (заикание, 3 уровень речевого развития) ( далее –Программа разработана на основе адаптированной образовательной программы дошкольного образования для воспитанника с тяжелыми нарушениями речи (2-3 уровень речевого развития), которая, в свою очередь разработана в соответствии с федеральным государственным образовательным стандартом дошкольного образования (</a:t>
            </a:r>
            <a:r>
              <a:rPr lang="ru-RU" dirty="0" smtClean="0"/>
              <a:t>далее-ФГОС </a:t>
            </a:r>
            <a:r>
              <a:rPr lang="ru-RU" dirty="0"/>
              <a:t>ДО) и на основании федеральной адаптированной образовательной программы дошкольного образования для обучающихся с ограниченными возможностями здоровья (далее-ФАОП ДО) и на основе образовательной программы муниципального автономного дошкольного образовательного учреждения г. Хабаровска «Детский сад </a:t>
            </a:r>
            <a:r>
              <a:rPr lang="ru-RU" dirty="0" smtClean="0"/>
              <a:t>комбинированного вида № </a:t>
            </a:r>
            <a:r>
              <a:rPr lang="ru-RU" dirty="0"/>
              <a:t>80».</a:t>
            </a:r>
          </a:p>
          <a:p>
            <a:r>
              <a:rPr lang="ru-RU" dirty="0"/>
              <a:t>         В соответствии с ФГОС ДО Программа разработана Организацией самостоятельно.</a:t>
            </a:r>
          </a:p>
          <a:p>
            <a:r>
              <a:rPr lang="ru-RU" dirty="0"/>
              <a:t>         Программа ориентирована на </a:t>
            </a:r>
            <a:r>
              <a:rPr lang="ru-RU" dirty="0" smtClean="0"/>
              <a:t>воспитанников 4-6 лет </a:t>
            </a:r>
            <a:r>
              <a:rPr lang="ru-RU" dirty="0"/>
              <a:t>с тяжёлыми нарушениями речи, а именно: </a:t>
            </a:r>
            <a:r>
              <a:rPr lang="ru-RU" dirty="0" smtClean="0"/>
              <a:t>общее недоразвитие речи, 3 уровень </a:t>
            </a:r>
            <a:r>
              <a:rPr lang="ru-RU" dirty="0"/>
              <a:t>речевого развития, заикание.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05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358097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Программа реализуется на государственном языке Российской Федерации. Реализация программы на родном языке из числа языков народов Российской Федерации в том числе русском языке как родном языке на основании заявлений родителей (законных представителей) несовершеннолетних обучающихся не должна осуществляться в ущерб получению образования на государственном языке Российской </a:t>
            </a:r>
            <a:r>
              <a:rPr lang="ru-RU" sz="2200" dirty="0" smtClean="0"/>
              <a:t>Федерации.</a:t>
            </a:r>
          </a:p>
          <a:p>
            <a:pPr marL="0" indent="0">
              <a:buNone/>
            </a:pPr>
            <a:r>
              <a:rPr lang="ru-RU" sz="2400" dirty="0" smtClean="0"/>
              <a:t>В соответствии с ФГОС ДО программа направлена на достижение следующих целей:</a:t>
            </a:r>
          </a:p>
          <a:p>
            <a:r>
              <a:rPr lang="ru-RU" sz="2200" dirty="0" smtClean="0"/>
              <a:t>1.Повышение </a:t>
            </a:r>
            <a:r>
              <a:rPr lang="ru-RU" sz="2200" dirty="0"/>
              <a:t>социального статуса дошкольного образования;</a:t>
            </a:r>
            <a:endParaRPr lang="ru-RU" sz="1900" dirty="0"/>
          </a:p>
          <a:p>
            <a:r>
              <a:rPr lang="ru-RU" sz="2200" dirty="0"/>
              <a:t>2.Обеспечение государством равенства возможностей для каждого ребенка в получении качественного дошкольного образования;</a:t>
            </a:r>
            <a:endParaRPr lang="ru-RU" sz="1900" dirty="0"/>
          </a:p>
          <a:p>
            <a:r>
              <a:rPr lang="ru-RU" sz="2200" dirty="0"/>
              <a:t>3.Обеспечение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результатом их освоения;</a:t>
            </a:r>
            <a:endParaRPr lang="ru-RU" sz="1900" dirty="0"/>
          </a:p>
          <a:p>
            <a:r>
              <a:rPr lang="ru-RU" sz="2200" dirty="0"/>
              <a:t>4.Сохранение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7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В </a:t>
            </a:r>
            <a:r>
              <a:rPr lang="ru-RU" dirty="0"/>
              <a:t>соответствии с ФГОС ДО Программа направлена на решение следующих задач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1. охрана и укрепление физического и психического здоровья обучающихся с ОВЗ, в том числе их эмоционального благополучия;</a:t>
            </a:r>
          </a:p>
          <a:p>
            <a:r>
              <a:rPr lang="ru-RU" dirty="0"/>
              <a:t>2.обеспечение равных возможностей для полноценного развития ребенка с ОВЗ в период дошкольного образования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r>
              <a:rPr lang="ru-RU" dirty="0"/>
              <a:t>3.обеспечение преемственности целей, задач и содержания образования, реализуемых в рамках образовательных программ различных уровней (далее-преемственность образовательных </a:t>
            </a:r>
            <a:r>
              <a:rPr lang="ru-RU" dirty="0" err="1"/>
              <a:t>программм</a:t>
            </a:r>
            <a:r>
              <a:rPr lang="ru-RU" dirty="0"/>
              <a:t> дошкольного и начального общего образования);</a:t>
            </a:r>
          </a:p>
          <a:p>
            <a:r>
              <a:rPr lang="ru-RU" dirty="0"/>
              <a:t>4. создание благоприятных условий развития детей в соответствии с их возрастными, и индивидуальными особенностями,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 </a:t>
            </a:r>
          </a:p>
          <a:p>
            <a:r>
              <a:rPr lang="ru-RU" dirty="0"/>
              <a:t>5.объединение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1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r>
              <a:rPr lang="ru-RU" dirty="0"/>
              <a:t>6.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r>
              <a:rPr lang="ru-RU" dirty="0"/>
              <a:t>7. обеспечения вариативности и разнообразия содержания Программ и организационных форм дошкольного образования возможности формирования Программ различной направленности с учетом образовательных потребностей, способностей и состояние здоровья детей;</a:t>
            </a:r>
          </a:p>
          <a:p>
            <a:r>
              <a:rPr lang="ru-RU" dirty="0"/>
              <a:t>8 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dirty="0"/>
              <a:t>9 обеспечение психолого-педагогической поддержки семьи и повышения компетентности родителей (законных представителей) в вопросах развития, образования, охраны и укрепления здоровья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6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8740"/>
            <a:ext cx="10515600" cy="55082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       Полнота </a:t>
            </a:r>
            <a:r>
              <a:rPr lang="ru-RU" dirty="0"/>
              <a:t>содержания и интеграция отдельных образовательных областей: в соответствии со Стандартом Программа предполагает всестороннее социально-коммуникативное, познавательное, речевое, художественно-эстетическое и физическое развитие обучающихся посредством различных видов детской активности. Деление Программы на образовательные области не означает, что каждая образовательная область осваивается ребёнком по отдельности, в форме изолированных занятий по модели школьных предметов. Между отдельными разделами Программы существуют многообразные взаимосвязи: познавательное развитие обучающихся с ТНР тесно связано с речевым и социально­-коммуникативным, художественно-эстетическое - с познавательным и речевым. Содержание образовательной деятельности в каждой области тесно связано с другими областями. Такая организация образовательного процесса соответствует особенностям развития обучающихся с ТНР дошкольного </a:t>
            </a:r>
            <a:r>
              <a:rPr lang="ru-RU" dirty="0" smtClean="0"/>
              <a:t>возраста.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87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3444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      Учитывая </a:t>
            </a:r>
            <a:r>
              <a:rPr lang="ru-RU" sz="9600" dirty="0"/>
              <a:t>возраст, индивидуальные особенности детей, структуру речевого нарушения, этапы коррекционной работы с каждым ребёнком, его образовательные достижения логопед планирует работу на весь учебный год</a:t>
            </a:r>
            <a:r>
              <a:rPr lang="ru-RU" sz="9600" dirty="0" smtClean="0"/>
              <a:t>.</a:t>
            </a:r>
          </a:p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r>
              <a:rPr lang="ru-RU" sz="9600" dirty="0" smtClean="0"/>
              <a:t>       Программа составлена в </a:t>
            </a:r>
            <a:r>
              <a:rPr lang="ru-RU" sz="9600" dirty="0" err="1" smtClean="0"/>
              <a:t>соотвестствии</a:t>
            </a:r>
            <a:r>
              <a:rPr lang="ru-RU" sz="9600" dirty="0" smtClean="0"/>
              <a:t> </a:t>
            </a:r>
            <a:r>
              <a:rPr lang="ru-RU" sz="9600" dirty="0" smtClean="0"/>
              <a:t>с: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    Стандартом разработанным на основе Конституции Российской Федерации и законодательства Российской Федерации и с учетом Конвенции ООН о правах ребенка</a:t>
            </a:r>
          </a:p>
          <a:p>
            <a:pPr marL="0" indent="0">
              <a:buNone/>
            </a:pPr>
            <a:r>
              <a:rPr lang="ru-RU" sz="8000" dirty="0"/>
              <a:t>Российская газета, 25 декабря 1993 года; Собрание законодательства Российской Федерации 2009, N 1, ст.1, ст.2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Стандарт является основой для разработки ФОП дошкольного образования (далее-федеральная программа);</a:t>
            </a:r>
          </a:p>
          <a:p>
            <a:pPr marL="0" indent="0">
              <a:buNone/>
            </a:pPr>
            <a:r>
              <a:rPr lang="ru-RU" sz="8000" dirty="0" smtClean="0"/>
              <a:t>Часть 6  5 статьи Федерального Закона от 29 декабря 2012 №273-ФЗ «Об образовании Российской Федерации» (Собрание </a:t>
            </a:r>
            <a:r>
              <a:rPr lang="ru-RU" sz="8000" dirty="0" smtClean="0"/>
              <a:t>законодательства </a:t>
            </a:r>
            <a:r>
              <a:rPr lang="ru-RU" sz="8000" dirty="0" smtClean="0"/>
              <a:t>Российской Федерации, 2012, № 53, ст. 7598; 2022, № 39, ст.6541)</a:t>
            </a:r>
          </a:p>
          <a:p>
            <a:pPr marL="0" indent="0">
              <a:buNone/>
            </a:pPr>
            <a:r>
              <a:rPr lang="ru-RU" sz="8000" dirty="0" smtClean="0"/>
              <a:t>(Сноска дополнительна включена с 17 февраля 2023 года приказом </a:t>
            </a:r>
            <a:r>
              <a:rPr lang="ru-RU" sz="8000" dirty="0" err="1" smtClean="0"/>
              <a:t>Минпросвещения</a:t>
            </a:r>
            <a:r>
              <a:rPr lang="ru-RU" sz="8000" dirty="0" smtClean="0"/>
              <a:t> России  от 8 ноября 2022 года № 955)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>       </a:t>
            </a:r>
            <a:endParaRPr lang="ru-RU" sz="16000" dirty="0" smtClean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endParaRPr lang="ru-RU" sz="5400" b="1" i="1" u="sng" dirty="0" smtClean="0"/>
          </a:p>
          <a:p>
            <a:pPr marL="0" indent="0">
              <a:buNone/>
            </a:pPr>
            <a:r>
              <a:rPr lang="ru-RU" sz="5400" b="1" i="1" u="sng" dirty="0" smtClean="0"/>
              <a:t>     </a:t>
            </a:r>
            <a:endParaRPr lang="ru-RU" sz="5100" dirty="0" smtClean="0"/>
          </a:p>
          <a:p>
            <a:pPr marL="0" indent="0">
              <a:buNone/>
            </a:pPr>
            <a:endParaRPr lang="ru-RU" sz="5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11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5218"/>
            <a:ext cx="10515600" cy="5371745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/>
              <a:t>Взаимодействие педагогов с семьями дошкольников с    тяжелым нарушением речи </a:t>
            </a:r>
            <a:endParaRPr lang="ru-RU" dirty="0" smtClean="0"/>
          </a:p>
          <a:p>
            <a:r>
              <a:rPr lang="ru-RU" dirty="0" smtClean="0"/>
              <a:t>	В целом логопедическая работа с детьми дошкольного возраста подчиняется общей логике развёртывания коррекционно-образовательного процесса и, следовательно, может быть представлена в виде алгоритма с разбивкой на ряд этапов, которые для достижения конечного результата – устранения недостатков в речевом развитии дошкольников – реализуются в строго определённой последовательности.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1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49457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Формы, способы, методы и средства реализации программы, которые отражают следующие аспекты образовательной среды:</a:t>
            </a:r>
          </a:p>
          <a:p>
            <a:r>
              <a:rPr lang="ru-RU" dirty="0"/>
              <a:t>характер взаимодействия с педагогическим работником;</a:t>
            </a:r>
          </a:p>
          <a:p>
            <a:r>
              <a:rPr lang="ru-RU" dirty="0"/>
              <a:t>характер взаимодействия с другими детьми;</a:t>
            </a:r>
          </a:p>
          <a:p>
            <a:r>
              <a:rPr lang="ru-RU" dirty="0"/>
              <a:t>система отношений ребёнка к миру, к другим людям, к себе самому.</a:t>
            </a:r>
          </a:p>
          <a:p>
            <a:pPr lvl="0"/>
            <a:r>
              <a:rPr lang="ru-RU" dirty="0"/>
              <a:t>Взаимодействие педагогических работников с детьми является важнейшим фактором развития ребёнка и пронизывает все направления образовательной деятельности.</a:t>
            </a:r>
          </a:p>
          <a:p>
            <a:r>
              <a:rPr lang="ru-RU" dirty="0"/>
              <a:t>Формы, способы, методы и средства реализации программы, которые отражают следующие аспекты образовательной среды:</a:t>
            </a:r>
          </a:p>
          <a:p>
            <a:r>
              <a:rPr lang="ru-RU" dirty="0"/>
              <a:t>характер взаимодействия с педагогическим работником;</a:t>
            </a:r>
          </a:p>
          <a:p>
            <a:r>
              <a:rPr lang="ru-RU" dirty="0"/>
              <a:t>характер взаимодействия с другими детьми;</a:t>
            </a:r>
          </a:p>
          <a:p>
            <a:r>
              <a:rPr lang="ru-RU" dirty="0"/>
              <a:t>система отношений ребёнка к миру, к другим людям, к себе самому.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230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1792</Words>
  <Application>Microsoft Office PowerPoint</Application>
  <PresentationFormat>Произвольный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        РАБОЧАЯ ПРОГРАММА ПРОФЕССИОНАЛЬНОЙ                                                КОРРЕКЦИИ С ТЯЖЕЛЫМИ НАРУШЕНИЯМИ РЕЧИ                                   (общим недоразвитием речи/ заиканием) 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ПРОГРАММА ПРОФЕССИОНАЛЬНОЙ                      КОРРЕКЦИИ С ТЯЖЕЛЫМИ НАРУШЕНИЯМИ РЕЧИ     (общим недоразвитием речи/ заиканием) </dc:title>
  <dc:creator>Марина</dc:creator>
  <cp:lastModifiedBy>Stvospitatel</cp:lastModifiedBy>
  <cp:revision>12</cp:revision>
  <dcterms:created xsi:type="dcterms:W3CDTF">2024-04-07T02:29:14Z</dcterms:created>
  <dcterms:modified xsi:type="dcterms:W3CDTF">2024-04-08T06:02:55Z</dcterms:modified>
</cp:coreProperties>
</file>