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4"/>
  </p:notesMasterIdLst>
  <p:sldIdLst>
    <p:sldId id="325" r:id="rId2"/>
    <p:sldId id="326" r:id="rId3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939" autoAdjust="0"/>
  </p:normalViewPr>
  <p:slideViewPr>
    <p:cSldViewPr>
      <p:cViewPr>
        <p:scale>
          <a:sx n="125" d="100"/>
          <a:sy n="125" d="100"/>
        </p:scale>
        <p:origin x="354" y="2250"/>
      </p:cViewPr>
      <p:guideLst>
        <p:guide orient="horz" pos="2160"/>
        <p:guide pos="312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01.11.2019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EFC87-1A93-479C-806A-F7B5F8AAECB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01.11.2019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01.11.2019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01.11.2019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01 ноября </a:t>
            </a:r>
            <a:r>
              <a:rPr lang="ru-RU" sz="623" dirty="0">
                <a:solidFill>
                  <a:srgbClr val="7030A0"/>
                </a:solidFill>
              </a:rPr>
              <a:t>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en-US" sz="623" dirty="0" smtClean="0">
                <a:solidFill>
                  <a:srgbClr val="0070C0"/>
                </a:solidFill>
              </a:rPr>
              <a:t>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242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01 ноября </a:t>
            </a:r>
            <a:r>
              <a:rPr lang="ru-RU" sz="623" dirty="0">
                <a:solidFill>
                  <a:srgbClr val="7030A0"/>
                </a:solidFill>
              </a:rPr>
              <a:t>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</a:t>
            </a:r>
            <a:r>
              <a:rPr lang="ru-RU" sz="623" dirty="0" smtClean="0">
                <a:solidFill>
                  <a:srgbClr val="FF0000"/>
                </a:solidFill>
              </a:rPr>
              <a:t>указан в приказе управления образования города №1455 от 28.10.2019</a:t>
            </a:r>
            <a:endParaRPr lang="ru-RU" sz="623" dirty="0">
              <a:solidFill>
                <a:srgbClr val="0070C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200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</a:t>
            </a:r>
            <a:r>
              <a:rPr lang="ru-RU" sz="623" dirty="0" smtClean="0">
                <a:solidFill>
                  <a:srgbClr val="C00000"/>
                </a:solidFill>
              </a:rPr>
              <a:t>группы  (льготной категории)</a:t>
            </a:r>
            <a:endParaRPr lang="ru-RU" sz="623" dirty="0">
              <a:solidFill>
                <a:srgbClr val="C00000"/>
              </a:solidFill>
            </a:endParaRP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2784" y="1428606"/>
            <a:ext cx="3333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Вам принесли подписанное заявление</a:t>
            </a:r>
          </a:p>
        </p:txBody>
      </p:sp>
      <p:sp>
        <p:nvSpPr>
          <p:cNvPr id="7" name="Шестиугольник 6"/>
          <p:cNvSpPr/>
          <p:nvPr/>
        </p:nvSpPr>
        <p:spPr>
          <a:xfrm rot="5400000">
            <a:off x="140896" y="186313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6776" y="177436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0908" y="187106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6776" y="211365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0590" y="221036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8050" y="177281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936" y="181445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Укажите реквизиты заявления и номер сертификата в поле поиска заявки. Найдите заявку.</a:t>
            </a:r>
          </a:p>
        </p:txBody>
      </p:sp>
      <p:sp>
        <p:nvSpPr>
          <p:cNvPr id="14" name="Шестиугольник 13"/>
          <p:cNvSpPr/>
          <p:nvPr/>
        </p:nvSpPr>
        <p:spPr>
          <a:xfrm rot="5400000">
            <a:off x="144300" y="2829776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0180" y="274101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4312" y="2837713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0180" y="308030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93994" y="3177008"/>
            <a:ext cx="5164" cy="9429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1454" y="2739462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4340" y="2781104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Сопоставьте данные, указанные в заявлении, с документами ребенка и родителя (законного представителя). Подтвердите правильность данных в заявлении. В случае если у Вас есть доступ к просмотру персональных данных в системе АИС «Реестр сертификатов» (используется </a:t>
            </a:r>
            <a:r>
              <a:rPr lang="en-US" sz="900" dirty="0" err="1">
                <a:solidFill>
                  <a:srgbClr val="0070C0"/>
                </a:solidFill>
              </a:rPr>
              <a:t>VipNet</a:t>
            </a:r>
            <a:r>
              <a:rPr lang="ru-RU" sz="900" dirty="0">
                <a:solidFill>
                  <a:srgbClr val="0070C0"/>
                </a:solidFill>
              </a:rPr>
              <a:t>-канал) сопоставьте данные с введенными в систему.</a:t>
            </a:r>
          </a:p>
        </p:txBody>
      </p:sp>
      <p:sp>
        <p:nvSpPr>
          <p:cNvPr id="21" name="Шестиугольник 20"/>
          <p:cNvSpPr/>
          <p:nvPr/>
        </p:nvSpPr>
        <p:spPr>
          <a:xfrm rot="5400000">
            <a:off x="6526956" y="146076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462836" y="137200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66968" y="146870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62836" y="171129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674111" y="1808000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674110" y="137045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86996" y="1412096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Разместите свои образовательные программы в навигаторе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27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в соответствующем реестре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4028" y="200721"/>
            <a:ext cx="8347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Алгоритмы работы с сертификатом дополнительного образования. Что нужно знать учреждению: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152800" y="1392039"/>
            <a:ext cx="0" cy="4107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20792" y="764704"/>
            <a:ext cx="57645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начиная с </a:t>
            </a:r>
            <a:r>
              <a:rPr lang="ru-RU" sz="1050" smtClean="0">
                <a:solidFill>
                  <a:srgbClr val="0070C0"/>
                </a:solidFill>
              </a:rPr>
              <a:t>1 ноября</a:t>
            </a:r>
            <a:r>
              <a:rPr lang="ru-RU" sz="1050" smtClean="0">
                <a:solidFill>
                  <a:srgbClr val="FF0000"/>
                </a:solidFill>
              </a:rPr>
              <a:t> </a:t>
            </a:r>
            <a:r>
              <a:rPr lang="ru-RU" sz="1050" dirty="0">
                <a:solidFill>
                  <a:srgbClr val="FF0000"/>
                </a:solidFill>
              </a:rPr>
              <a:t>2019 года </a:t>
            </a:r>
            <a:r>
              <a:rPr lang="ru-RU" sz="1050" dirty="0">
                <a:solidFill>
                  <a:srgbClr val="0070C0"/>
                </a:solidFill>
              </a:rPr>
              <a:t>к Вам могут обратиться родители (законные представители) детей с целью получения сертификата дополнительного образования.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393160" y="806559"/>
            <a:ext cx="0" cy="5646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Шестиугольник 38"/>
          <p:cNvSpPr/>
          <p:nvPr/>
        </p:nvSpPr>
        <p:spPr>
          <a:xfrm rot="5400000">
            <a:off x="144300" y="435761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80180" y="42688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4312" y="436555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0180" y="46081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3994" y="4704850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91454" y="426730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4340" y="430894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Если Вами установлена корректность внесенных персональных данных – 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05971" y="1311058"/>
            <a:ext cx="2727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 Вам пришли за оформлением сертификата</a:t>
            </a:r>
          </a:p>
        </p:txBody>
      </p:sp>
      <p:sp>
        <p:nvSpPr>
          <p:cNvPr id="48" name="Шестиугольник 47"/>
          <p:cNvSpPr/>
          <p:nvPr/>
        </p:nvSpPr>
        <p:spPr>
          <a:xfrm rot="5400000">
            <a:off x="3310320" y="186273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3246200" y="177397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50332" y="187067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246200" y="211326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460014" y="2209971"/>
            <a:ext cx="5986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3457474" y="177242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70360" y="18140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Убедитесь, что Заявитель взял с собой необходимые документы</a:t>
            </a:r>
          </a:p>
        </p:txBody>
      </p:sp>
      <p:sp>
        <p:nvSpPr>
          <p:cNvPr id="55" name="Шестиугольник 54"/>
          <p:cNvSpPr/>
          <p:nvPr/>
        </p:nvSpPr>
        <p:spPr>
          <a:xfrm rot="5400000">
            <a:off x="3313724" y="2511202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3249605" y="242243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253736" y="251914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249605" y="27617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463419" y="2858436"/>
            <a:ext cx="5164" cy="5872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460878" y="242088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673764" y="246253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Совместно с Заявителем заполните заявку на получение сертификата. Галочки должен поставить Заявитель!</a:t>
            </a:r>
          </a:p>
        </p:txBody>
      </p:sp>
      <p:sp>
        <p:nvSpPr>
          <p:cNvPr id="62" name="Шестиугольник 61"/>
          <p:cNvSpPr/>
          <p:nvPr/>
        </p:nvSpPr>
        <p:spPr>
          <a:xfrm rot="5400000">
            <a:off x="3313724" y="36480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3249605" y="35593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253736" y="36560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49605" y="38986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463419" y="3995322"/>
            <a:ext cx="9376" cy="3889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460878" y="35577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73764" y="3599419"/>
            <a:ext cx="25922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Проверьте электронную почту: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заявление, формируемое системой и дайте его подписать Заявителю. 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для Заявителя выписку из реестра сертификатов.</a:t>
            </a:r>
          </a:p>
        </p:txBody>
      </p:sp>
      <p:sp>
        <p:nvSpPr>
          <p:cNvPr id="73" name="Шестиугольник 72"/>
          <p:cNvSpPr/>
          <p:nvPr/>
        </p:nvSpPr>
        <p:spPr>
          <a:xfrm rot="5400000">
            <a:off x="3317936" y="458159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3253817" y="449283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257948" y="458953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253817" y="48321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467630" y="4928832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3465090" y="449128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677976" y="453292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Предоставьте выписку из реестра сертификатов Заявителю.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6465169" y="603121"/>
            <a:ext cx="33843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С момента получения сертификата родители (законные представители) детей могут записываться с его помощью на Ваши образовательные программы</a:t>
            </a:r>
          </a:p>
        </p:txBody>
      </p:sp>
      <p:sp>
        <p:nvSpPr>
          <p:cNvPr id="85" name="Шестиугольник 84"/>
          <p:cNvSpPr/>
          <p:nvPr/>
        </p:nvSpPr>
        <p:spPr>
          <a:xfrm rot="5400000">
            <a:off x="6526956" y="2098637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462836" y="200987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466968" y="210657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6462836" y="234916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6676651" y="2445869"/>
            <a:ext cx="5164" cy="1976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6674110" y="200832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886997" y="204996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в системе зачисление на образовательные программы. При необходимости установите цены модулей (для сертифицированных программ)</a:t>
            </a:r>
          </a:p>
        </p:txBody>
      </p:sp>
      <p:sp>
        <p:nvSpPr>
          <p:cNvPr id="93" name="Шестиугольник 92"/>
          <p:cNvSpPr/>
          <p:nvPr/>
        </p:nvSpPr>
        <p:spPr>
          <a:xfrm rot="5400000">
            <a:off x="6526956" y="286816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flipH="1">
            <a:off x="6462836" y="27793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466968" y="287610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6462836" y="31186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6674111" y="321539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6674110" y="277785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86997" y="281949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Просматривайте поступающие заявки на обучение в личном кабинете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27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Подтверждайте заявки.</a:t>
            </a:r>
          </a:p>
        </p:txBody>
      </p:sp>
      <p:sp>
        <p:nvSpPr>
          <p:cNvPr id="101" name="Шестиугольник 100"/>
          <p:cNvSpPr/>
          <p:nvPr/>
        </p:nvSpPr>
        <p:spPr>
          <a:xfrm rot="5400000">
            <a:off x="6531048" y="34991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’</a:t>
            </a:r>
            <a:endParaRPr lang="ru-RU" sz="1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466928" y="34104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6471060" y="35071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6466928" y="37497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680742" y="3846423"/>
            <a:ext cx="5164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6678202" y="34088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891088" y="345052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В случае личного посещения родителем (законным представителям) в целях записи на программу – создайте заявку через свой личный кабинет и подтвердите ее.</a:t>
            </a:r>
          </a:p>
        </p:txBody>
      </p:sp>
      <p:sp>
        <p:nvSpPr>
          <p:cNvPr id="109" name="Шестиугольник 108"/>
          <p:cNvSpPr/>
          <p:nvPr/>
        </p:nvSpPr>
        <p:spPr>
          <a:xfrm rot="5400000">
            <a:off x="6534580" y="429047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flipH="1">
            <a:off x="6470460" y="420170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474592" y="429841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470460" y="45410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H="1">
            <a:off x="6681735" y="463770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6681734" y="420016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894620" y="424180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Получите подписанное заявление на обучение и подтвердите зачисление ребенка. Договор заключен.</a:t>
            </a:r>
          </a:p>
        </p:txBody>
      </p:sp>
      <p:sp>
        <p:nvSpPr>
          <p:cNvPr id="117" name="Шестиугольник 116"/>
          <p:cNvSpPr/>
          <p:nvPr/>
        </p:nvSpPr>
        <p:spPr>
          <a:xfrm rot="5400000">
            <a:off x="6526956" y="496378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flipH="1">
            <a:off x="6462836" y="48750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466968" y="4971726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62836" y="521431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675380" y="5311021"/>
            <a:ext cx="1270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6674110" y="4873475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886997" y="491511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Изучайте инструкции и смотрите обучающие видео для самостоятельного использования имеющихся возможностей личного кабинета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27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endParaRPr lang="ru-RU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9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9269</TotalTime>
  <Words>869</Words>
  <Application>Microsoft Office PowerPoint</Application>
  <PresentationFormat>Лист A4 (210x297 мм)</PresentationFormat>
  <Paragraphs>72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Гузеева Татьяна Юльевна</cp:lastModifiedBy>
  <cp:revision>313</cp:revision>
  <dcterms:created xsi:type="dcterms:W3CDTF">2010-08-25T03:43:27Z</dcterms:created>
  <dcterms:modified xsi:type="dcterms:W3CDTF">2019-11-01T01:04:27Z</dcterms:modified>
</cp:coreProperties>
</file>